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sldIdLst>
    <p:sldId id="256" r:id="rId5"/>
    <p:sldId id="257" r:id="rId6"/>
    <p:sldId id="280" r:id="rId7"/>
    <p:sldId id="397" r:id="rId8"/>
    <p:sldId id="259" r:id="rId9"/>
    <p:sldId id="398" r:id="rId10"/>
    <p:sldId id="261" r:id="rId11"/>
    <p:sldId id="344" r:id="rId12"/>
    <p:sldId id="439" r:id="rId13"/>
    <p:sldId id="337" r:id="rId14"/>
    <p:sldId id="338" r:id="rId15"/>
    <p:sldId id="278" r:id="rId16"/>
    <p:sldId id="277" r:id="rId17"/>
    <p:sldId id="276" r:id="rId18"/>
    <p:sldId id="357" r:id="rId19"/>
    <p:sldId id="284" r:id="rId20"/>
    <p:sldId id="296" r:id="rId21"/>
    <p:sldId id="437" r:id="rId22"/>
    <p:sldId id="336" r:id="rId23"/>
    <p:sldId id="297" r:id="rId24"/>
    <p:sldId id="298" r:id="rId25"/>
    <p:sldId id="399" r:id="rId26"/>
    <p:sldId id="274" r:id="rId27"/>
    <p:sldId id="292" r:id="rId28"/>
    <p:sldId id="290" r:id="rId29"/>
    <p:sldId id="400" r:id="rId30"/>
    <p:sldId id="463" r:id="rId31"/>
    <p:sldId id="464" r:id="rId32"/>
    <p:sldId id="465" r:id="rId33"/>
    <p:sldId id="466" r:id="rId34"/>
    <p:sldId id="468" r:id="rId35"/>
    <p:sldId id="467" r:id="rId36"/>
    <p:sldId id="454" r:id="rId37"/>
    <p:sldId id="455" r:id="rId38"/>
    <p:sldId id="456" r:id="rId39"/>
    <p:sldId id="457" r:id="rId40"/>
    <p:sldId id="458" r:id="rId41"/>
    <p:sldId id="459" r:id="rId42"/>
    <p:sldId id="460" r:id="rId43"/>
    <p:sldId id="328" r:id="rId44"/>
    <p:sldId id="401" r:id="rId45"/>
    <p:sldId id="313" r:id="rId46"/>
    <p:sldId id="371" r:id="rId47"/>
    <p:sldId id="372" r:id="rId48"/>
    <p:sldId id="402" r:id="rId49"/>
    <p:sldId id="374" r:id="rId50"/>
    <p:sldId id="376" r:id="rId51"/>
    <p:sldId id="414" r:id="rId52"/>
    <p:sldId id="416" r:id="rId53"/>
    <p:sldId id="377" r:id="rId54"/>
    <p:sldId id="378" r:id="rId55"/>
    <p:sldId id="407" r:id="rId56"/>
    <p:sldId id="360" r:id="rId57"/>
    <p:sldId id="440" r:id="rId58"/>
    <p:sldId id="441" r:id="rId59"/>
    <p:sldId id="444" r:id="rId60"/>
    <p:sldId id="443" r:id="rId61"/>
    <p:sldId id="442" r:id="rId62"/>
    <p:sldId id="421" r:id="rId63"/>
    <p:sldId id="423" r:id="rId64"/>
    <p:sldId id="422" r:id="rId65"/>
    <p:sldId id="461" r:id="rId66"/>
    <p:sldId id="446" r:id="rId67"/>
    <p:sldId id="420" r:id="rId68"/>
  </p:sldIdLst>
  <p:sldSz cx="12192000" cy="6858000"/>
  <p:notesSz cx="6799263" cy="9929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224874D7-0B60-4B13-B8E1-109A0AC1BE97}">
          <p14:sldIdLst>
            <p14:sldId id="256"/>
            <p14:sldId id="257"/>
            <p14:sldId id="280"/>
            <p14:sldId id="397"/>
            <p14:sldId id="259"/>
            <p14:sldId id="398"/>
            <p14:sldId id="261"/>
            <p14:sldId id="344"/>
            <p14:sldId id="439"/>
            <p14:sldId id="337"/>
            <p14:sldId id="338"/>
            <p14:sldId id="278"/>
            <p14:sldId id="277"/>
            <p14:sldId id="276"/>
            <p14:sldId id="357"/>
            <p14:sldId id="284"/>
            <p14:sldId id="296"/>
            <p14:sldId id="437"/>
            <p14:sldId id="336"/>
            <p14:sldId id="297"/>
            <p14:sldId id="298"/>
            <p14:sldId id="399"/>
            <p14:sldId id="274"/>
            <p14:sldId id="292"/>
            <p14:sldId id="290"/>
            <p14:sldId id="400"/>
            <p14:sldId id="463"/>
            <p14:sldId id="464"/>
            <p14:sldId id="465"/>
            <p14:sldId id="466"/>
            <p14:sldId id="468"/>
            <p14:sldId id="467"/>
            <p14:sldId id="454"/>
            <p14:sldId id="455"/>
            <p14:sldId id="456"/>
            <p14:sldId id="457"/>
            <p14:sldId id="458"/>
            <p14:sldId id="459"/>
            <p14:sldId id="460"/>
            <p14:sldId id="328"/>
            <p14:sldId id="401"/>
            <p14:sldId id="313"/>
            <p14:sldId id="371"/>
            <p14:sldId id="372"/>
            <p14:sldId id="402"/>
            <p14:sldId id="374"/>
            <p14:sldId id="376"/>
            <p14:sldId id="414"/>
            <p14:sldId id="416"/>
            <p14:sldId id="377"/>
            <p14:sldId id="378"/>
            <p14:sldId id="407"/>
            <p14:sldId id="360"/>
            <p14:sldId id="440"/>
            <p14:sldId id="441"/>
            <p14:sldId id="444"/>
            <p14:sldId id="443"/>
            <p14:sldId id="442"/>
            <p14:sldId id="421"/>
            <p14:sldId id="423"/>
            <p14:sldId id="422"/>
            <p14:sldId id="461"/>
            <p14:sldId id="446"/>
            <p14:sldId id="42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E0A4E4-A750-65F7-61B3-15A6E2CA243E}" name="Claudia Gfeller" initials="CG" userId="S::claudia.gfeller@tafers.ch::fc7eaeaf-3fdc-406a-971e-897f353db2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DA0000"/>
    <a:srgbClr val="6699FF"/>
    <a:srgbClr val="FF3300"/>
    <a:srgbClr val="000000"/>
    <a:srgbClr val="442800"/>
    <a:srgbClr val="642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89A4AC-41D3-9E91-8108-70874E8C2136}" v="9" dt="2024-05-21T12:36:47.110"/>
    <p1510:client id="{EBF4F5DF-D43E-C267-7BD3-9AD851C172EB}" v="34" dt="2024-05-21T12:42:48.08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2" y="1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o Rolli" userId="535c5f8c-8383-415d-b194-cb792525ca72" providerId="ADAL" clId="{A0A7854C-6858-422A-8D04-BD1F5E28E8A7}"/>
    <pc:docChg chg="custSel modSld">
      <pc:chgData name="Silvio Rolli" userId="535c5f8c-8383-415d-b194-cb792525ca72" providerId="ADAL" clId="{A0A7854C-6858-422A-8D04-BD1F5E28E8A7}" dt="2024-05-21T09:32:34.776" v="256" actId="1076"/>
      <pc:docMkLst>
        <pc:docMk/>
      </pc:docMkLst>
      <pc:sldChg chg="modSp mod">
        <pc:chgData name="Silvio Rolli" userId="535c5f8c-8383-415d-b194-cb792525ca72" providerId="ADAL" clId="{A0A7854C-6858-422A-8D04-BD1F5E28E8A7}" dt="2024-05-21T09:32:03.499" v="255" actId="6549"/>
        <pc:sldMkLst>
          <pc:docMk/>
          <pc:sldMk cId="1954634229" sldId="274"/>
        </pc:sldMkLst>
        <pc:spChg chg="mod">
          <ac:chgData name="Silvio Rolli" userId="535c5f8c-8383-415d-b194-cb792525ca72" providerId="ADAL" clId="{A0A7854C-6858-422A-8D04-BD1F5E28E8A7}" dt="2024-05-21T09:32:03.499" v="255" actId="6549"/>
          <ac:spMkLst>
            <pc:docMk/>
            <pc:sldMk cId="1954634229" sldId="274"/>
            <ac:spMk id="10" creationId="{B45326CE-C554-4E12-9004-20523BEDB24A}"/>
          </ac:spMkLst>
        </pc:spChg>
      </pc:sldChg>
      <pc:sldChg chg="modSp mod">
        <pc:chgData name="Silvio Rolli" userId="535c5f8c-8383-415d-b194-cb792525ca72" providerId="ADAL" clId="{A0A7854C-6858-422A-8D04-BD1F5E28E8A7}" dt="2024-05-21T09:32:34.776" v="256" actId="1076"/>
        <pc:sldMkLst>
          <pc:docMk/>
          <pc:sldMk cId="3916724482" sldId="292"/>
        </pc:sldMkLst>
        <pc:graphicFrameChg chg="mod modGraphic">
          <ac:chgData name="Silvio Rolli" userId="535c5f8c-8383-415d-b194-cb792525ca72" providerId="ADAL" clId="{A0A7854C-6858-422A-8D04-BD1F5E28E8A7}" dt="2024-05-21T09:32:34.776" v="256" actId="1076"/>
          <ac:graphicFrameMkLst>
            <pc:docMk/>
            <pc:sldMk cId="3916724482" sldId="292"/>
            <ac:graphicFrameMk id="9" creationId="{562F0BF2-5DD1-448C-AB71-0962B1D2F45B}"/>
          </ac:graphicFrameMkLst>
        </pc:graphicFrameChg>
      </pc:sldChg>
    </pc:docChg>
  </pc:docChgLst>
  <pc:docChgLst>
    <pc:chgData name="Christa Daehler" userId="f5aa7584-62cb-4780-ae98-6430fc1850b4" providerId="ADAL" clId="{A4393966-5506-41F3-B4A8-B5211CFE6311}"/>
    <pc:docChg chg="undo custSel addSld delSld modSld modSection">
      <pc:chgData name="Christa Daehler" userId="f5aa7584-62cb-4780-ae98-6430fc1850b4" providerId="ADAL" clId="{A4393966-5506-41F3-B4A8-B5211CFE6311}" dt="2024-05-16T08:57:14.025" v="415" actId="2711"/>
      <pc:docMkLst>
        <pc:docMk/>
      </pc:docMkLst>
      <pc:sldChg chg="mod modShow">
        <pc:chgData name="Christa Daehler" userId="f5aa7584-62cb-4780-ae98-6430fc1850b4" providerId="ADAL" clId="{A4393966-5506-41F3-B4A8-B5211CFE6311}" dt="2024-05-16T08:05:42.079" v="11" actId="729"/>
        <pc:sldMkLst>
          <pc:docMk/>
          <pc:sldMk cId="846634945" sldId="276"/>
        </pc:sldMkLst>
      </pc:sldChg>
      <pc:sldChg chg="modSp mod">
        <pc:chgData name="Christa Daehler" userId="f5aa7584-62cb-4780-ae98-6430fc1850b4" providerId="ADAL" clId="{A4393966-5506-41F3-B4A8-B5211CFE6311}" dt="2024-05-16T08:04:51.474" v="8" actId="13926"/>
        <pc:sldMkLst>
          <pc:docMk/>
          <pc:sldMk cId="1829188809" sldId="284"/>
        </pc:sldMkLst>
        <pc:graphicFrameChg chg="modGraphic">
          <ac:chgData name="Christa Daehler" userId="f5aa7584-62cb-4780-ae98-6430fc1850b4" providerId="ADAL" clId="{A4393966-5506-41F3-B4A8-B5211CFE6311}" dt="2024-05-16T08:04:51.474" v="8" actId="13926"/>
          <ac:graphicFrameMkLst>
            <pc:docMk/>
            <pc:sldMk cId="1829188809" sldId="284"/>
            <ac:graphicFrameMk id="10" creationId="{A32C30BF-B770-4289-AFD6-32954C1307CD}"/>
          </ac:graphicFrameMkLst>
        </pc:graphicFrameChg>
      </pc:sldChg>
      <pc:sldChg chg="mod modShow">
        <pc:chgData name="Christa Daehler" userId="f5aa7584-62cb-4780-ae98-6430fc1850b4" providerId="ADAL" clId="{A4393966-5506-41F3-B4A8-B5211CFE6311}" dt="2024-05-16T08:05:35.431" v="10" actId="729"/>
        <pc:sldMkLst>
          <pc:docMk/>
          <pc:sldMk cId="1355758255" sldId="337"/>
        </pc:sldMkLst>
      </pc:sldChg>
      <pc:sldChg chg="modSp mod">
        <pc:chgData name="Christa Daehler" userId="f5aa7584-62cb-4780-ae98-6430fc1850b4" providerId="ADAL" clId="{A4393966-5506-41F3-B4A8-B5211CFE6311}" dt="2024-05-16T08:05:01.381" v="9" actId="13926"/>
        <pc:sldMkLst>
          <pc:docMk/>
          <pc:sldMk cId="718418086" sldId="338"/>
        </pc:sldMkLst>
        <pc:graphicFrameChg chg="modGraphic">
          <ac:chgData name="Christa Daehler" userId="f5aa7584-62cb-4780-ae98-6430fc1850b4" providerId="ADAL" clId="{A4393966-5506-41F3-B4A8-B5211CFE6311}" dt="2024-05-16T08:05:01.381" v="9" actId="13926"/>
          <ac:graphicFrameMkLst>
            <pc:docMk/>
            <pc:sldMk cId="718418086" sldId="338"/>
            <ac:graphicFrameMk id="2" creationId="{FB9C6A6E-1692-4E15-AEBE-010D58BC0399}"/>
          </ac:graphicFrameMkLst>
        </pc:graphicFrameChg>
      </pc:sldChg>
      <pc:sldChg chg="del">
        <pc:chgData name="Christa Daehler" userId="f5aa7584-62cb-4780-ae98-6430fc1850b4" providerId="ADAL" clId="{A4393966-5506-41F3-B4A8-B5211CFE6311}" dt="2024-05-16T08:29:01.627" v="286" actId="2696"/>
        <pc:sldMkLst>
          <pc:docMk/>
          <pc:sldMk cId="3787539219" sldId="349"/>
        </pc:sldMkLst>
      </pc:sldChg>
      <pc:sldChg chg="modSp mod">
        <pc:chgData name="Christa Daehler" userId="f5aa7584-62cb-4780-ae98-6430fc1850b4" providerId="ADAL" clId="{A4393966-5506-41F3-B4A8-B5211CFE6311}" dt="2024-05-16T07:54:08.523" v="1" actId="2711"/>
        <pc:sldMkLst>
          <pc:docMk/>
          <pc:sldMk cId="3793388083" sldId="357"/>
        </pc:sldMkLst>
        <pc:spChg chg="mod">
          <ac:chgData name="Christa Daehler" userId="f5aa7584-62cb-4780-ae98-6430fc1850b4" providerId="ADAL" clId="{A4393966-5506-41F3-B4A8-B5211CFE6311}" dt="2024-05-16T07:54:08.523" v="1" actId="2711"/>
          <ac:spMkLst>
            <pc:docMk/>
            <pc:sldMk cId="3793388083" sldId="357"/>
            <ac:spMk id="10" creationId="{B45326CE-C554-4E12-9004-20523BEDB24A}"/>
          </ac:spMkLst>
        </pc:spChg>
      </pc:sldChg>
      <pc:sldChg chg="del">
        <pc:chgData name="Christa Daehler" userId="f5aa7584-62cb-4780-ae98-6430fc1850b4" providerId="ADAL" clId="{A4393966-5506-41F3-B4A8-B5211CFE6311}" dt="2024-05-16T08:29:01.627" v="286" actId="2696"/>
        <pc:sldMkLst>
          <pc:docMk/>
          <pc:sldMk cId="4198323256" sldId="369"/>
        </pc:sldMkLst>
      </pc:sldChg>
      <pc:sldChg chg="del">
        <pc:chgData name="Christa Daehler" userId="f5aa7584-62cb-4780-ae98-6430fc1850b4" providerId="ADAL" clId="{A4393966-5506-41F3-B4A8-B5211CFE6311}" dt="2024-05-16T08:29:01.627" v="286" actId="2696"/>
        <pc:sldMkLst>
          <pc:docMk/>
          <pc:sldMk cId="3416896723" sldId="413"/>
        </pc:sldMkLst>
      </pc:sldChg>
      <pc:sldChg chg="del">
        <pc:chgData name="Christa Daehler" userId="f5aa7584-62cb-4780-ae98-6430fc1850b4" providerId="ADAL" clId="{A4393966-5506-41F3-B4A8-B5211CFE6311}" dt="2024-05-16T08:29:47.328" v="287" actId="47"/>
        <pc:sldMkLst>
          <pc:docMk/>
          <pc:sldMk cId="4007635066" sldId="419"/>
        </pc:sldMkLst>
      </pc:sldChg>
      <pc:sldChg chg="modSp mod modNotesTx">
        <pc:chgData name="Christa Daehler" userId="f5aa7584-62cb-4780-ae98-6430fc1850b4" providerId="ADAL" clId="{A4393966-5506-41F3-B4A8-B5211CFE6311}" dt="2024-05-16T08:46:11.385" v="402" actId="207"/>
        <pc:sldMkLst>
          <pc:docMk/>
          <pc:sldMk cId="2450356325" sldId="420"/>
        </pc:sldMkLst>
        <pc:spChg chg="mod">
          <ac:chgData name="Christa Daehler" userId="f5aa7584-62cb-4780-ae98-6430fc1850b4" providerId="ADAL" clId="{A4393966-5506-41F3-B4A8-B5211CFE6311}" dt="2024-05-16T08:46:11.385" v="402" actId="207"/>
          <ac:spMkLst>
            <pc:docMk/>
            <pc:sldMk cId="2450356325" sldId="420"/>
            <ac:spMk id="2" creationId="{88D77E3D-3B7A-389F-4623-9FFD73ED2BA3}"/>
          </ac:spMkLst>
        </pc:spChg>
      </pc:sldChg>
      <pc:sldChg chg="addSp modSp mod modAnim">
        <pc:chgData name="Christa Daehler" userId="f5aa7584-62cb-4780-ae98-6430fc1850b4" providerId="ADAL" clId="{A4393966-5506-41F3-B4A8-B5211CFE6311}" dt="2024-05-16T08:45:00.275" v="337"/>
        <pc:sldMkLst>
          <pc:docMk/>
          <pc:sldMk cId="3626511951" sldId="422"/>
        </pc:sldMkLst>
        <pc:spChg chg="add mod">
          <ac:chgData name="Christa Daehler" userId="f5aa7584-62cb-4780-ae98-6430fc1850b4" providerId="ADAL" clId="{A4393966-5506-41F3-B4A8-B5211CFE6311}" dt="2024-05-16T08:43:38.526" v="334" actId="571"/>
          <ac:spMkLst>
            <pc:docMk/>
            <pc:sldMk cId="3626511951" sldId="422"/>
            <ac:spMk id="3" creationId="{0487CC2C-A96C-BBEC-7140-5F79D17E96F5}"/>
          </ac:spMkLst>
        </pc:spChg>
        <pc:picChg chg="mod">
          <ac:chgData name="Christa Daehler" userId="f5aa7584-62cb-4780-ae98-6430fc1850b4" providerId="ADAL" clId="{A4393966-5506-41F3-B4A8-B5211CFE6311}" dt="2024-05-16T08:42:07.242" v="323" actId="1036"/>
          <ac:picMkLst>
            <pc:docMk/>
            <pc:sldMk cId="3626511951" sldId="422"/>
            <ac:picMk id="10" creationId="{C9AFBDA4-CCA5-1E3B-73F6-7F0D60230C18}"/>
          </ac:picMkLst>
        </pc:picChg>
        <pc:picChg chg="add mod">
          <ac:chgData name="Christa Daehler" userId="f5aa7584-62cb-4780-ae98-6430fc1850b4" providerId="ADAL" clId="{A4393966-5506-41F3-B4A8-B5211CFE6311}" dt="2024-05-16T08:43:38.526" v="334" actId="571"/>
          <ac:picMkLst>
            <pc:docMk/>
            <pc:sldMk cId="3626511951" sldId="422"/>
            <ac:picMk id="11" creationId="{9F7D6F1F-4C75-AA52-04DC-ABF077DBCDC9}"/>
          </ac:picMkLst>
        </pc:picChg>
      </pc:sldChg>
      <pc:sldChg chg="del">
        <pc:chgData name="Christa Daehler" userId="f5aa7584-62cb-4780-ae98-6430fc1850b4" providerId="ADAL" clId="{A4393966-5506-41F3-B4A8-B5211CFE6311}" dt="2024-05-16T08:29:01.627" v="286" actId="2696"/>
        <pc:sldMkLst>
          <pc:docMk/>
          <pc:sldMk cId="1809891422" sldId="424"/>
        </pc:sldMkLst>
      </pc:sldChg>
      <pc:sldChg chg="del">
        <pc:chgData name="Christa Daehler" userId="f5aa7584-62cb-4780-ae98-6430fc1850b4" providerId="ADAL" clId="{A4393966-5506-41F3-B4A8-B5211CFE6311}" dt="2024-05-16T08:29:01.627" v="286" actId="2696"/>
        <pc:sldMkLst>
          <pc:docMk/>
          <pc:sldMk cId="3134906112" sldId="425"/>
        </pc:sldMkLst>
      </pc:sldChg>
      <pc:sldChg chg="del">
        <pc:chgData name="Christa Daehler" userId="f5aa7584-62cb-4780-ae98-6430fc1850b4" providerId="ADAL" clId="{A4393966-5506-41F3-B4A8-B5211CFE6311}" dt="2024-05-16T08:29:01.627" v="286" actId="2696"/>
        <pc:sldMkLst>
          <pc:docMk/>
          <pc:sldMk cId="1981186522" sldId="426"/>
        </pc:sldMkLst>
      </pc:sldChg>
      <pc:sldChg chg="del">
        <pc:chgData name="Christa Daehler" userId="f5aa7584-62cb-4780-ae98-6430fc1850b4" providerId="ADAL" clId="{A4393966-5506-41F3-B4A8-B5211CFE6311}" dt="2024-05-16T08:29:01.627" v="286" actId="2696"/>
        <pc:sldMkLst>
          <pc:docMk/>
          <pc:sldMk cId="1070434214" sldId="427"/>
        </pc:sldMkLst>
      </pc:sldChg>
      <pc:sldChg chg="del">
        <pc:chgData name="Christa Daehler" userId="f5aa7584-62cb-4780-ae98-6430fc1850b4" providerId="ADAL" clId="{A4393966-5506-41F3-B4A8-B5211CFE6311}" dt="2024-05-16T08:29:01.627" v="286" actId="2696"/>
        <pc:sldMkLst>
          <pc:docMk/>
          <pc:sldMk cId="2842999923" sldId="428"/>
        </pc:sldMkLst>
      </pc:sldChg>
      <pc:sldChg chg="del">
        <pc:chgData name="Christa Daehler" userId="f5aa7584-62cb-4780-ae98-6430fc1850b4" providerId="ADAL" clId="{A4393966-5506-41F3-B4A8-B5211CFE6311}" dt="2024-05-16T08:29:01.627" v="286" actId="2696"/>
        <pc:sldMkLst>
          <pc:docMk/>
          <pc:sldMk cId="1827007436" sldId="429"/>
        </pc:sldMkLst>
      </pc:sldChg>
      <pc:sldChg chg="del">
        <pc:chgData name="Christa Daehler" userId="f5aa7584-62cb-4780-ae98-6430fc1850b4" providerId="ADAL" clId="{A4393966-5506-41F3-B4A8-B5211CFE6311}" dt="2024-05-16T08:29:01.627" v="286" actId="2696"/>
        <pc:sldMkLst>
          <pc:docMk/>
          <pc:sldMk cId="285903713" sldId="430"/>
        </pc:sldMkLst>
      </pc:sldChg>
      <pc:sldChg chg="del">
        <pc:chgData name="Christa Daehler" userId="f5aa7584-62cb-4780-ae98-6430fc1850b4" providerId="ADAL" clId="{A4393966-5506-41F3-B4A8-B5211CFE6311}" dt="2024-05-16T08:29:01.627" v="286" actId="2696"/>
        <pc:sldMkLst>
          <pc:docMk/>
          <pc:sldMk cId="1323813009" sldId="431"/>
        </pc:sldMkLst>
      </pc:sldChg>
      <pc:sldChg chg="del">
        <pc:chgData name="Christa Daehler" userId="f5aa7584-62cb-4780-ae98-6430fc1850b4" providerId="ADAL" clId="{A4393966-5506-41F3-B4A8-B5211CFE6311}" dt="2024-05-16T08:29:01.627" v="286" actId="2696"/>
        <pc:sldMkLst>
          <pc:docMk/>
          <pc:sldMk cId="1496083491" sldId="445"/>
        </pc:sldMkLst>
      </pc:sldChg>
      <pc:sldChg chg="modSp mod modAnim">
        <pc:chgData name="Christa Daehler" userId="f5aa7584-62cb-4780-ae98-6430fc1850b4" providerId="ADAL" clId="{A4393966-5506-41F3-B4A8-B5211CFE6311}" dt="2024-05-16T08:50:09.749" v="412" actId="207"/>
        <pc:sldMkLst>
          <pc:docMk/>
          <pc:sldMk cId="386851298" sldId="446"/>
        </pc:sldMkLst>
        <pc:spChg chg="mod">
          <ac:chgData name="Christa Daehler" userId="f5aa7584-62cb-4780-ae98-6430fc1850b4" providerId="ADAL" clId="{A4393966-5506-41F3-B4A8-B5211CFE6311}" dt="2024-05-16T08:50:09.749" v="412" actId="207"/>
          <ac:spMkLst>
            <pc:docMk/>
            <pc:sldMk cId="386851298" sldId="446"/>
            <ac:spMk id="2" creationId="{88D77E3D-3B7A-389F-4623-9FFD73ED2BA3}"/>
          </ac:spMkLst>
        </pc:spChg>
      </pc:sldChg>
      <pc:sldChg chg="del">
        <pc:chgData name="Christa Daehler" userId="f5aa7584-62cb-4780-ae98-6430fc1850b4" providerId="ADAL" clId="{A4393966-5506-41F3-B4A8-B5211CFE6311}" dt="2024-05-16T08:29:01.627" v="286" actId="2696"/>
        <pc:sldMkLst>
          <pc:docMk/>
          <pc:sldMk cId="427636885" sldId="447"/>
        </pc:sldMkLst>
      </pc:sldChg>
      <pc:sldChg chg="modSp add mod">
        <pc:chgData name="Christa Daehler" userId="f5aa7584-62cb-4780-ae98-6430fc1850b4" providerId="ADAL" clId="{A4393966-5506-41F3-B4A8-B5211CFE6311}" dt="2024-05-16T08:36:00" v="292" actId="20577"/>
        <pc:sldMkLst>
          <pc:docMk/>
          <pc:sldMk cId="3618546868" sldId="448"/>
        </pc:sldMkLst>
        <pc:spChg chg="mod">
          <ac:chgData name="Christa Daehler" userId="f5aa7584-62cb-4780-ae98-6430fc1850b4" providerId="ADAL" clId="{A4393966-5506-41F3-B4A8-B5211CFE6311}" dt="2024-05-16T08:36:00" v="292" actId="20577"/>
          <ac:spMkLst>
            <pc:docMk/>
            <pc:sldMk cId="3618546868" sldId="448"/>
            <ac:spMk id="10" creationId="{B45326CE-C554-4E12-9004-20523BEDB24A}"/>
          </ac:spMkLst>
        </pc:spChg>
      </pc:sldChg>
      <pc:sldChg chg="modSp add mod">
        <pc:chgData name="Christa Daehler" userId="f5aa7584-62cb-4780-ae98-6430fc1850b4" providerId="ADAL" clId="{A4393966-5506-41F3-B4A8-B5211CFE6311}" dt="2024-05-16T08:17:44.899" v="134" actId="2711"/>
        <pc:sldMkLst>
          <pc:docMk/>
          <pc:sldMk cId="3905500687" sldId="449"/>
        </pc:sldMkLst>
        <pc:spChg chg="mod">
          <ac:chgData name="Christa Daehler" userId="f5aa7584-62cb-4780-ae98-6430fc1850b4" providerId="ADAL" clId="{A4393966-5506-41F3-B4A8-B5211CFE6311}" dt="2024-05-16T08:17:44.899" v="134" actId="2711"/>
          <ac:spMkLst>
            <pc:docMk/>
            <pc:sldMk cId="3905500687" sldId="449"/>
            <ac:spMk id="10" creationId="{B45326CE-C554-4E12-9004-20523BEDB24A}"/>
          </ac:spMkLst>
        </pc:spChg>
      </pc:sldChg>
      <pc:sldChg chg="modSp add mod">
        <pc:chgData name="Christa Daehler" userId="f5aa7584-62cb-4780-ae98-6430fc1850b4" providerId="ADAL" clId="{A4393966-5506-41F3-B4A8-B5211CFE6311}" dt="2024-05-16T08:25:33.292" v="261" actId="20577"/>
        <pc:sldMkLst>
          <pc:docMk/>
          <pc:sldMk cId="2613035379" sldId="450"/>
        </pc:sldMkLst>
        <pc:spChg chg="mod">
          <ac:chgData name="Christa Daehler" userId="f5aa7584-62cb-4780-ae98-6430fc1850b4" providerId="ADAL" clId="{A4393966-5506-41F3-B4A8-B5211CFE6311}" dt="2024-05-16T08:25:33.292" v="261" actId="20577"/>
          <ac:spMkLst>
            <pc:docMk/>
            <pc:sldMk cId="2613035379" sldId="450"/>
            <ac:spMk id="10" creationId="{B45326CE-C554-4E12-9004-20523BEDB24A}"/>
          </ac:spMkLst>
        </pc:spChg>
      </pc:sldChg>
      <pc:sldChg chg="add del">
        <pc:chgData name="Christa Daehler" userId="f5aa7584-62cb-4780-ae98-6430fc1850b4" providerId="ADAL" clId="{A4393966-5506-41F3-B4A8-B5211CFE6311}" dt="2024-05-16T08:23:17.496" v="229" actId="47"/>
        <pc:sldMkLst>
          <pc:docMk/>
          <pc:sldMk cId="3740663594" sldId="451"/>
        </pc:sldMkLst>
      </pc:sldChg>
      <pc:sldChg chg="modSp add mod">
        <pc:chgData name="Christa Daehler" userId="f5aa7584-62cb-4780-ae98-6430fc1850b4" providerId="ADAL" clId="{A4393966-5506-41F3-B4A8-B5211CFE6311}" dt="2024-05-16T08:24:04.366" v="232" actId="20577"/>
        <pc:sldMkLst>
          <pc:docMk/>
          <pc:sldMk cId="888846922" sldId="452"/>
        </pc:sldMkLst>
        <pc:spChg chg="mod">
          <ac:chgData name="Christa Daehler" userId="f5aa7584-62cb-4780-ae98-6430fc1850b4" providerId="ADAL" clId="{A4393966-5506-41F3-B4A8-B5211CFE6311}" dt="2024-05-16T08:24:04.366" v="232" actId="20577"/>
          <ac:spMkLst>
            <pc:docMk/>
            <pc:sldMk cId="888846922" sldId="452"/>
            <ac:spMk id="3" creationId="{C66C0ECD-B198-CBFC-01F9-BA91F5488E67}"/>
          </ac:spMkLst>
        </pc:spChg>
      </pc:sldChg>
      <pc:sldChg chg="modSp add mod">
        <pc:chgData name="Christa Daehler" userId="f5aa7584-62cb-4780-ae98-6430fc1850b4" providerId="ADAL" clId="{A4393966-5506-41F3-B4A8-B5211CFE6311}" dt="2024-05-16T08:26:29.748" v="268" actId="20577"/>
        <pc:sldMkLst>
          <pc:docMk/>
          <pc:sldMk cId="3552577943" sldId="453"/>
        </pc:sldMkLst>
        <pc:spChg chg="mod">
          <ac:chgData name="Christa Daehler" userId="f5aa7584-62cb-4780-ae98-6430fc1850b4" providerId="ADAL" clId="{A4393966-5506-41F3-B4A8-B5211CFE6311}" dt="2024-05-16T08:26:29.748" v="268" actId="20577"/>
          <ac:spMkLst>
            <pc:docMk/>
            <pc:sldMk cId="3552577943" sldId="453"/>
            <ac:spMk id="10" creationId="{B45326CE-C554-4E12-9004-20523BEDB24A}"/>
          </ac:spMkLst>
        </pc:spChg>
      </pc:sldChg>
      <pc:sldChg chg="add">
        <pc:chgData name="Christa Daehler" userId="f5aa7584-62cb-4780-ae98-6430fc1850b4" providerId="ADAL" clId="{A4393966-5506-41F3-B4A8-B5211CFE6311}" dt="2024-05-16T08:09:54.550" v="12"/>
        <pc:sldMkLst>
          <pc:docMk/>
          <pc:sldMk cId="811104269" sldId="454"/>
        </pc:sldMkLst>
      </pc:sldChg>
      <pc:sldChg chg="add">
        <pc:chgData name="Christa Daehler" userId="f5aa7584-62cb-4780-ae98-6430fc1850b4" providerId="ADAL" clId="{A4393966-5506-41F3-B4A8-B5211CFE6311}" dt="2024-05-16T08:09:54.550" v="12"/>
        <pc:sldMkLst>
          <pc:docMk/>
          <pc:sldMk cId="712723393" sldId="455"/>
        </pc:sldMkLst>
      </pc:sldChg>
      <pc:sldChg chg="modSp add mod">
        <pc:chgData name="Christa Daehler" userId="f5aa7584-62cb-4780-ae98-6430fc1850b4" providerId="ADAL" clId="{A4393966-5506-41F3-B4A8-B5211CFE6311}" dt="2024-05-16T08:56:48.281" v="413" actId="2711"/>
        <pc:sldMkLst>
          <pc:docMk/>
          <pc:sldMk cId="1993416267" sldId="456"/>
        </pc:sldMkLst>
        <pc:spChg chg="mod">
          <ac:chgData name="Christa Daehler" userId="f5aa7584-62cb-4780-ae98-6430fc1850b4" providerId="ADAL" clId="{A4393966-5506-41F3-B4A8-B5211CFE6311}" dt="2024-05-16T08:56:48.281" v="413" actId="2711"/>
          <ac:spMkLst>
            <pc:docMk/>
            <pc:sldMk cId="1993416267" sldId="456"/>
            <ac:spMk id="10" creationId="{B45326CE-C554-4E12-9004-20523BEDB24A}"/>
          </ac:spMkLst>
        </pc:spChg>
      </pc:sldChg>
      <pc:sldChg chg="add">
        <pc:chgData name="Christa Daehler" userId="f5aa7584-62cb-4780-ae98-6430fc1850b4" providerId="ADAL" clId="{A4393966-5506-41F3-B4A8-B5211CFE6311}" dt="2024-05-16T08:09:54.550" v="12"/>
        <pc:sldMkLst>
          <pc:docMk/>
          <pc:sldMk cId="1039293922" sldId="457"/>
        </pc:sldMkLst>
      </pc:sldChg>
      <pc:sldChg chg="modSp add mod">
        <pc:chgData name="Christa Daehler" userId="f5aa7584-62cb-4780-ae98-6430fc1850b4" providerId="ADAL" clId="{A4393966-5506-41F3-B4A8-B5211CFE6311}" dt="2024-05-16T08:57:02.248" v="414" actId="2711"/>
        <pc:sldMkLst>
          <pc:docMk/>
          <pc:sldMk cId="4076391021" sldId="458"/>
        </pc:sldMkLst>
        <pc:spChg chg="mod">
          <ac:chgData name="Christa Daehler" userId="f5aa7584-62cb-4780-ae98-6430fc1850b4" providerId="ADAL" clId="{A4393966-5506-41F3-B4A8-B5211CFE6311}" dt="2024-05-16T08:57:02.248" v="414" actId="2711"/>
          <ac:spMkLst>
            <pc:docMk/>
            <pc:sldMk cId="4076391021" sldId="458"/>
            <ac:spMk id="10" creationId="{B45326CE-C554-4E12-9004-20523BEDB24A}"/>
          </ac:spMkLst>
        </pc:spChg>
      </pc:sldChg>
      <pc:sldChg chg="modSp add mod">
        <pc:chgData name="Christa Daehler" userId="f5aa7584-62cb-4780-ae98-6430fc1850b4" providerId="ADAL" clId="{A4393966-5506-41F3-B4A8-B5211CFE6311}" dt="2024-05-16T08:57:14.025" v="415" actId="2711"/>
        <pc:sldMkLst>
          <pc:docMk/>
          <pc:sldMk cId="316645732" sldId="459"/>
        </pc:sldMkLst>
        <pc:spChg chg="mod">
          <ac:chgData name="Christa Daehler" userId="f5aa7584-62cb-4780-ae98-6430fc1850b4" providerId="ADAL" clId="{A4393966-5506-41F3-B4A8-B5211CFE6311}" dt="2024-05-16T08:57:14.025" v="415" actId="2711"/>
          <ac:spMkLst>
            <pc:docMk/>
            <pc:sldMk cId="316645732" sldId="459"/>
            <ac:spMk id="10" creationId="{B45326CE-C554-4E12-9004-20523BEDB24A}"/>
          </ac:spMkLst>
        </pc:spChg>
      </pc:sldChg>
      <pc:sldChg chg="modSp add mod setBg">
        <pc:chgData name="Christa Daehler" userId="f5aa7584-62cb-4780-ae98-6430fc1850b4" providerId="ADAL" clId="{A4393966-5506-41F3-B4A8-B5211CFE6311}" dt="2024-05-16T08:28:38.078" v="285" actId="2711"/>
        <pc:sldMkLst>
          <pc:docMk/>
          <pc:sldMk cId="4032492593" sldId="460"/>
        </pc:sldMkLst>
        <pc:spChg chg="mod">
          <ac:chgData name="Christa Daehler" userId="f5aa7584-62cb-4780-ae98-6430fc1850b4" providerId="ADAL" clId="{A4393966-5506-41F3-B4A8-B5211CFE6311}" dt="2024-05-16T08:28:38.078" v="285" actId="2711"/>
          <ac:spMkLst>
            <pc:docMk/>
            <pc:sldMk cId="4032492593" sldId="460"/>
            <ac:spMk id="3" creationId="{98060669-1F2B-8CD4-D127-AD66928628A1}"/>
          </ac:spMkLst>
        </pc:spChg>
        <pc:picChg chg="mod">
          <ac:chgData name="Christa Daehler" userId="f5aa7584-62cb-4780-ae98-6430fc1850b4" providerId="ADAL" clId="{A4393966-5506-41F3-B4A8-B5211CFE6311}" dt="2024-05-16T08:28:25.523" v="283" actId="14100"/>
          <ac:picMkLst>
            <pc:docMk/>
            <pc:sldMk cId="4032492593" sldId="460"/>
            <ac:picMk id="2" creationId="{A605B45C-51D7-F2B5-5642-20D22AFD9037}"/>
          </ac:picMkLst>
        </pc:picChg>
      </pc:sldChg>
    </pc:docChg>
  </pc:docChgLst>
  <pc:docChgLst>
    <pc:chgData name="Markus Mauron" userId="28b66006-1111-43e7-96f9-b6d4be60e0ba" providerId="ADAL" clId="{CDC3BFD0-AD43-4B25-BF47-386ED70AD82B}"/>
    <pc:docChg chg="modSld">
      <pc:chgData name="Markus Mauron" userId="28b66006-1111-43e7-96f9-b6d4be60e0ba" providerId="ADAL" clId="{CDC3BFD0-AD43-4B25-BF47-386ED70AD82B}" dt="2024-05-17T09:35:52.188" v="0"/>
      <pc:docMkLst>
        <pc:docMk/>
      </pc:docMkLst>
      <pc:sldChg chg="modAnim">
        <pc:chgData name="Markus Mauron" userId="28b66006-1111-43e7-96f9-b6d4be60e0ba" providerId="ADAL" clId="{CDC3BFD0-AD43-4B25-BF47-386ED70AD82B}" dt="2024-05-17T09:35:52.188" v="0"/>
        <pc:sldMkLst>
          <pc:docMk/>
          <pc:sldMk cId="2577174223" sldId="461"/>
        </pc:sldMkLst>
      </pc:sldChg>
    </pc:docChg>
  </pc:docChgLst>
  <pc:docChgLst>
    <pc:chgData name="Marc Schafer" userId="S::marc.schafer@tafers.ch::6b95e216-00b2-4d06-8c40-6936df337814" providerId="AD" clId="Web-{686C0B0A-DAAD-B790-A8D6-DB3FF4B60995}"/>
    <pc:docChg chg="modSld">
      <pc:chgData name="Marc Schafer" userId="S::marc.schafer@tafers.ch::6b95e216-00b2-4d06-8c40-6936df337814" providerId="AD" clId="Web-{686C0B0A-DAAD-B790-A8D6-DB3FF4B60995}" dt="2024-05-19T17:04:41.285" v="2782"/>
      <pc:docMkLst>
        <pc:docMk/>
      </pc:docMkLst>
      <pc:sldChg chg="modNotes">
        <pc:chgData name="Marc Schafer" userId="S::marc.schafer@tafers.ch::6b95e216-00b2-4d06-8c40-6936df337814" providerId="AD" clId="Web-{686C0B0A-DAAD-B790-A8D6-DB3FF4B60995}" dt="2024-05-19T16:14:20.160" v="171"/>
        <pc:sldMkLst>
          <pc:docMk/>
          <pc:sldMk cId="1846742678" sldId="261"/>
        </pc:sldMkLst>
      </pc:sldChg>
      <pc:sldChg chg="modNotes">
        <pc:chgData name="Marc Schafer" userId="S::marc.schafer@tafers.ch::6b95e216-00b2-4d06-8c40-6936df337814" providerId="AD" clId="Web-{686C0B0A-DAAD-B790-A8D6-DB3FF4B60995}" dt="2024-05-19T16:51:32.077" v="2146"/>
        <pc:sldMkLst>
          <pc:docMk/>
          <pc:sldMk cId="846634945" sldId="276"/>
        </pc:sldMkLst>
      </pc:sldChg>
      <pc:sldChg chg="modNotes">
        <pc:chgData name="Marc Schafer" userId="S::marc.schafer@tafers.ch::6b95e216-00b2-4d06-8c40-6936df337814" providerId="AD" clId="Web-{686C0B0A-DAAD-B790-A8D6-DB3FF4B60995}" dt="2024-05-19T16:45:41.847" v="1577"/>
        <pc:sldMkLst>
          <pc:docMk/>
          <pc:sldMk cId="154278097" sldId="277"/>
        </pc:sldMkLst>
      </pc:sldChg>
      <pc:sldChg chg="modNotes">
        <pc:chgData name="Marc Schafer" userId="S::marc.schafer@tafers.ch::6b95e216-00b2-4d06-8c40-6936df337814" providerId="AD" clId="Web-{686C0B0A-DAAD-B790-A8D6-DB3FF4B60995}" dt="2024-05-19T16:44:50.158" v="1525"/>
        <pc:sldMkLst>
          <pc:docMk/>
          <pc:sldMk cId="2617674512" sldId="278"/>
        </pc:sldMkLst>
      </pc:sldChg>
      <pc:sldChg chg="modNotes">
        <pc:chgData name="Marc Schafer" userId="S::marc.schafer@tafers.ch::6b95e216-00b2-4d06-8c40-6936df337814" providerId="AD" clId="Web-{686C0B0A-DAAD-B790-A8D6-DB3FF4B60995}" dt="2024-05-19T16:57:04.702" v="2418"/>
        <pc:sldMkLst>
          <pc:docMk/>
          <pc:sldMk cId="1829188809" sldId="284"/>
        </pc:sldMkLst>
      </pc:sldChg>
      <pc:sldChg chg="modNotes">
        <pc:chgData name="Marc Schafer" userId="S::marc.schafer@tafers.ch::6b95e216-00b2-4d06-8c40-6936df337814" providerId="AD" clId="Web-{686C0B0A-DAAD-B790-A8D6-DB3FF4B60995}" dt="2024-05-19T17:03:29.642" v="2781"/>
        <pc:sldMkLst>
          <pc:docMk/>
          <pc:sldMk cId="510299883" sldId="296"/>
        </pc:sldMkLst>
      </pc:sldChg>
      <pc:sldChg chg="modNotes">
        <pc:chgData name="Marc Schafer" userId="S::marc.schafer@tafers.ch::6b95e216-00b2-4d06-8c40-6936df337814" providerId="AD" clId="Web-{686C0B0A-DAAD-B790-A8D6-DB3FF4B60995}" dt="2024-05-19T16:31:40.632" v="627"/>
        <pc:sldMkLst>
          <pc:docMk/>
          <pc:sldMk cId="1355758255" sldId="337"/>
        </pc:sldMkLst>
      </pc:sldChg>
      <pc:sldChg chg="modSp modNotes">
        <pc:chgData name="Marc Schafer" userId="S::marc.schafer@tafers.ch::6b95e216-00b2-4d06-8c40-6936df337814" providerId="AD" clId="Web-{686C0B0A-DAAD-B790-A8D6-DB3FF4B60995}" dt="2024-05-19T16:43:04.529" v="1419"/>
        <pc:sldMkLst>
          <pc:docMk/>
          <pc:sldMk cId="718418086" sldId="338"/>
        </pc:sldMkLst>
        <pc:graphicFrameChg chg="mod modGraphic">
          <ac:chgData name="Marc Schafer" userId="S::marc.schafer@tafers.ch::6b95e216-00b2-4d06-8c40-6936df337814" providerId="AD" clId="Web-{686C0B0A-DAAD-B790-A8D6-DB3FF4B60995}" dt="2024-05-19T16:33:09.635" v="642"/>
          <ac:graphicFrameMkLst>
            <pc:docMk/>
            <pc:sldMk cId="718418086" sldId="338"/>
            <ac:graphicFrameMk id="2" creationId="{FB9C6A6E-1692-4E15-AEBE-010D58BC0399}"/>
          </ac:graphicFrameMkLst>
        </pc:graphicFrameChg>
      </pc:sldChg>
      <pc:sldChg chg="modNotes">
        <pc:chgData name="Marc Schafer" userId="S::marc.schafer@tafers.ch::6b95e216-00b2-4d06-8c40-6936df337814" providerId="AD" clId="Web-{686C0B0A-DAAD-B790-A8D6-DB3FF4B60995}" dt="2024-05-19T17:04:41.285" v="2782"/>
        <pc:sldMkLst>
          <pc:docMk/>
          <pc:sldMk cId="1574186101" sldId="344"/>
        </pc:sldMkLst>
      </pc:sldChg>
      <pc:sldChg chg="modNotes">
        <pc:chgData name="Marc Schafer" userId="S::marc.schafer@tafers.ch::6b95e216-00b2-4d06-8c40-6936df337814" providerId="AD" clId="Web-{686C0B0A-DAAD-B790-A8D6-DB3FF4B60995}" dt="2024-05-19T16:13:45.909" v="141"/>
        <pc:sldMkLst>
          <pc:docMk/>
          <pc:sldMk cId="2489312608" sldId="398"/>
        </pc:sldMkLst>
      </pc:sldChg>
      <pc:sldChg chg="modSp modNotes">
        <pc:chgData name="Marc Schafer" userId="S::marc.schafer@tafers.ch::6b95e216-00b2-4d06-8c40-6936df337814" providerId="AD" clId="Web-{686C0B0A-DAAD-B790-A8D6-DB3FF4B60995}" dt="2024-05-19T16:30:48.865" v="613"/>
        <pc:sldMkLst>
          <pc:docMk/>
          <pc:sldMk cId="2155577052" sldId="439"/>
        </pc:sldMkLst>
        <pc:spChg chg="mod">
          <ac:chgData name="Marc Schafer" userId="S::marc.schafer@tafers.ch::6b95e216-00b2-4d06-8c40-6936df337814" providerId="AD" clId="Web-{686C0B0A-DAAD-B790-A8D6-DB3FF4B60995}" dt="2024-05-19T16:28:44.174" v="548" actId="1076"/>
          <ac:spMkLst>
            <pc:docMk/>
            <pc:sldMk cId="2155577052" sldId="439"/>
            <ac:spMk id="6" creationId="{6D51FD31-BA99-54B7-E618-A90CC664C84A}"/>
          </ac:spMkLst>
        </pc:spChg>
      </pc:sldChg>
    </pc:docChg>
  </pc:docChgLst>
  <pc:docChgLst>
    <pc:chgData name="Christa Daehler" userId="S::christa.daehler@tafers.ch::f5aa7584-62cb-4780-ae98-6430fc1850b4" providerId="AD" clId="Web-{EBF4F5DF-D43E-C267-7BD3-9AD851C172EB}"/>
    <pc:docChg chg="delSld modSld modSection">
      <pc:chgData name="Christa Daehler" userId="S::christa.daehler@tafers.ch::f5aa7584-62cb-4780-ae98-6430fc1850b4" providerId="AD" clId="Web-{EBF4F5DF-D43E-C267-7BD3-9AD851C172EB}" dt="2024-05-21T12:42:48.086" v="29" actId="20577"/>
      <pc:docMkLst>
        <pc:docMk/>
      </pc:docMkLst>
      <pc:sldChg chg="del">
        <pc:chgData name="Christa Daehler" userId="S::christa.daehler@tafers.ch::f5aa7584-62cb-4780-ae98-6430fc1850b4" providerId="AD" clId="Web-{EBF4F5DF-D43E-C267-7BD3-9AD851C172EB}" dt="2024-05-21T12:42:23.382" v="26"/>
        <pc:sldMkLst>
          <pc:docMk/>
          <pc:sldMk cId="3618546868" sldId="448"/>
        </pc:sldMkLst>
      </pc:sldChg>
      <pc:sldChg chg="del">
        <pc:chgData name="Christa Daehler" userId="S::christa.daehler@tafers.ch::f5aa7584-62cb-4780-ae98-6430fc1850b4" providerId="AD" clId="Web-{EBF4F5DF-D43E-C267-7BD3-9AD851C172EB}" dt="2024-05-21T12:42:23.366" v="25"/>
        <pc:sldMkLst>
          <pc:docMk/>
          <pc:sldMk cId="3905500687" sldId="449"/>
        </pc:sldMkLst>
      </pc:sldChg>
      <pc:sldChg chg="del">
        <pc:chgData name="Christa Daehler" userId="S::christa.daehler@tafers.ch::f5aa7584-62cb-4780-ae98-6430fc1850b4" providerId="AD" clId="Web-{EBF4F5DF-D43E-C267-7BD3-9AD851C172EB}" dt="2024-05-21T12:42:23.366" v="24"/>
        <pc:sldMkLst>
          <pc:docMk/>
          <pc:sldMk cId="2613035379" sldId="450"/>
        </pc:sldMkLst>
      </pc:sldChg>
      <pc:sldChg chg="del">
        <pc:chgData name="Christa Daehler" userId="S::christa.daehler@tafers.ch::f5aa7584-62cb-4780-ae98-6430fc1850b4" providerId="AD" clId="Web-{EBF4F5DF-D43E-C267-7BD3-9AD851C172EB}" dt="2024-05-21T12:42:23.351" v="23"/>
        <pc:sldMkLst>
          <pc:docMk/>
          <pc:sldMk cId="888846922" sldId="452"/>
        </pc:sldMkLst>
      </pc:sldChg>
      <pc:sldChg chg="del">
        <pc:chgData name="Christa Daehler" userId="S::christa.daehler@tafers.ch::f5aa7584-62cb-4780-ae98-6430fc1850b4" providerId="AD" clId="Web-{EBF4F5DF-D43E-C267-7BD3-9AD851C172EB}" dt="2024-05-21T12:42:23.351" v="21"/>
        <pc:sldMkLst>
          <pc:docMk/>
          <pc:sldMk cId="3552577943" sldId="453"/>
        </pc:sldMkLst>
      </pc:sldChg>
      <pc:sldChg chg="del">
        <pc:chgData name="Christa Daehler" userId="S::christa.daehler@tafers.ch::f5aa7584-62cb-4780-ae98-6430fc1850b4" providerId="AD" clId="Web-{EBF4F5DF-D43E-C267-7BD3-9AD851C172EB}" dt="2024-05-21T12:42:23.351" v="22"/>
        <pc:sldMkLst>
          <pc:docMk/>
          <pc:sldMk cId="1862167761" sldId="462"/>
        </pc:sldMkLst>
      </pc:sldChg>
      <pc:sldChg chg="modSp">
        <pc:chgData name="Christa Daehler" userId="S::christa.daehler@tafers.ch::f5aa7584-62cb-4780-ae98-6430fc1850b4" providerId="AD" clId="Web-{EBF4F5DF-D43E-C267-7BD3-9AD851C172EB}" dt="2024-05-21T12:39:08.140" v="3" actId="20577"/>
        <pc:sldMkLst>
          <pc:docMk/>
          <pc:sldMk cId="33161959" sldId="465"/>
        </pc:sldMkLst>
        <pc:spChg chg="mod">
          <ac:chgData name="Christa Daehler" userId="S::christa.daehler@tafers.ch::f5aa7584-62cb-4780-ae98-6430fc1850b4" providerId="AD" clId="Web-{EBF4F5DF-D43E-C267-7BD3-9AD851C172EB}" dt="2024-05-21T12:39:08.140" v="3" actId="20577"/>
          <ac:spMkLst>
            <pc:docMk/>
            <pc:sldMk cId="33161959" sldId="465"/>
            <ac:spMk id="10" creationId="{B45326CE-C554-4E12-9004-20523BEDB24A}"/>
          </ac:spMkLst>
        </pc:spChg>
      </pc:sldChg>
      <pc:sldChg chg="modSp">
        <pc:chgData name="Christa Daehler" userId="S::christa.daehler@tafers.ch::f5aa7584-62cb-4780-ae98-6430fc1850b4" providerId="AD" clId="Web-{EBF4F5DF-D43E-C267-7BD3-9AD851C172EB}" dt="2024-05-21T12:40:04.955" v="9" actId="20577"/>
        <pc:sldMkLst>
          <pc:docMk/>
          <pc:sldMk cId="4086996544" sldId="466"/>
        </pc:sldMkLst>
        <pc:spChg chg="mod">
          <ac:chgData name="Christa Daehler" userId="S::christa.daehler@tafers.ch::f5aa7584-62cb-4780-ae98-6430fc1850b4" providerId="AD" clId="Web-{EBF4F5DF-D43E-C267-7BD3-9AD851C172EB}" dt="2024-05-21T12:40:04.955" v="9" actId="20577"/>
          <ac:spMkLst>
            <pc:docMk/>
            <pc:sldMk cId="4086996544" sldId="466"/>
            <ac:spMk id="3" creationId="{C66C0ECD-B198-CBFC-01F9-BA91F5488E67}"/>
          </ac:spMkLst>
        </pc:spChg>
      </pc:sldChg>
      <pc:sldChg chg="modSp">
        <pc:chgData name="Christa Daehler" userId="S::christa.daehler@tafers.ch::f5aa7584-62cb-4780-ae98-6430fc1850b4" providerId="AD" clId="Web-{EBF4F5DF-D43E-C267-7BD3-9AD851C172EB}" dt="2024-05-21T12:42:48.086" v="29" actId="20577"/>
        <pc:sldMkLst>
          <pc:docMk/>
          <pc:sldMk cId="4007874958" sldId="467"/>
        </pc:sldMkLst>
        <pc:spChg chg="mod">
          <ac:chgData name="Christa Daehler" userId="S::christa.daehler@tafers.ch::f5aa7584-62cb-4780-ae98-6430fc1850b4" providerId="AD" clId="Web-{EBF4F5DF-D43E-C267-7BD3-9AD851C172EB}" dt="2024-05-21T12:42:48.086" v="29" actId="20577"/>
          <ac:spMkLst>
            <pc:docMk/>
            <pc:sldMk cId="4007874958" sldId="467"/>
            <ac:spMk id="10" creationId="{B45326CE-C554-4E12-9004-20523BEDB24A}"/>
          </ac:spMkLst>
        </pc:spChg>
      </pc:sldChg>
    </pc:docChg>
  </pc:docChgLst>
  <pc:docChgLst>
    <pc:chgData name="Markus Mauron" userId="28b66006-1111-43e7-96f9-b6d4be60e0ba" providerId="ADAL" clId="{294E96C5-F44C-4D2D-9781-64E81D2AAE71}"/>
    <pc:docChg chg="modSld">
      <pc:chgData name="Markus Mauron" userId="28b66006-1111-43e7-96f9-b6d4be60e0ba" providerId="ADAL" clId="{294E96C5-F44C-4D2D-9781-64E81D2AAE71}" dt="2024-05-16T17:52:14.072" v="9" actId="20577"/>
      <pc:docMkLst>
        <pc:docMk/>
      </pc:docMkLst>
      <pc:sldChg chg="modSp mod">
        <pc:chgData name="Markus Mauron" userId="28b66006-1111-43e7-96f9-b6d4be60e0ba" providerId="ADAL" clId="{294E96C5-F44C-4D2D-9781-64E81D2AAE71}" dt="2024-05-16T17:52:14.072" v="9" actId="20577"/>
        <pc:sldMkLst>
          <pc:docMk/>
          <pc:sldMk cId="3259167276" sldId="257"/>
        </pc:sldMkLst>
        <pc:spChg chg="mod">
          <ac:chgData name="Markus Mauron" userId="28b66006-1111-43e7-96f9-b6d4be60e0ba" providerId="ADAL" clId="{294E96C5-F44C-4D2D-9781-64E81D2AAE71}" dt="2024-05-16T17:52:14.072" v="9" actId="20577"/>
          <ac:spMkLst>
            <pc:docMk/>
            <pc:sldMk cId="3259167276" sldId="257"/>
            <ac:spMk id="12" creationId="{941A33AA-5E21-4200-93FE-2391CF647832}"/>
          </ac:spMkLst>
        </pc:spChg>
      </pc:sldChg>
    </pc:docChg>
  </pc:docChgLst>
  <pc:docChgLst>
    <pc:chgData name="Riccarda Melchior" userId="S::riccarda.melchior@tafers.ch::90f0a948-d392-4cc4-bb4b-63d255bf2a5d" providerId="AD" clId="Web-{C89DD2B0-390A-40D2-87BC-AA4A24478FDE}"/>
    <pc:docChg chg="sldOrd">
      <pc:chgData name="Riccarda Melchior" userId="S::riccarda.melchior@tafers.ch::90f0a948-d392-4cc4-bb4b-63d255bf2a5d" providerId="AD" clId="Web-{C89DD2B0-390A-40D2-87BC-AA4A24478FDE}" dt="2024-05-19T11:28:54.190" v="0"/>
      <pc:docMkLst>
        <pc:docMk/>
      </pc:docMkLst>
      <pc:sldChg chg="ord">
        <pc:chgData name="Riccarda Melchior" userId="S::riccarda.melchior@tafers.ch::90f0a948-d392-4cc4-bb4b-63d255bf2a5d" providerId="AD" clId="Web-{C89DD2B0-390A-40D2-87BC-AA4A24478FDE}" dt="2024-05-19T11:28:54.190" v="0"/>
        <pc:sldMkLst>
          <pc:docMk/>
          <pc:sldMk cId="1862167761" sldId="462"/>
        </pc:sldMkLst>
      </pc:sldChg>
    </pc:docChg>
  </pc:docChgLst>
  <pc:docChgLst>
    <pc:chgData name="Michel Modoux" userId="S::michel.modoux@tafers.ch::ae96358e-08a8-48fa-b7fb-601b350cc87d" providerId="AD" clId="Web-{3344602B-8967-CE6A-0968-C65308BC31A2}"/>
    <pc:docChg chg="modSld">
      <pc:chgData name="Michel Modoux" userId="S::michel.modoux@tafers.ch::ae96358e-08a8-48fa-b7fb-601b350cc87d" providerId="AD" clId="Web-{3344602B-8967-CE6A-0968-C65308BC31A2}" dt="2024-05-16T10:19:10.642" v="2" actId="20577"/>
      <pc:docMkLst>
        <pc:docMk/>
      </pc:docMkLst>
      <pc:sldChg chg="modSp">
        <pc:chgData name="Michel Modoux" userId="S::michel.modoux@tafers.ch::ae96358e-08a8-48fa-b7fb-601b350cc87d" providerId="AD" clId="Web-{3344602B-8967-CE6A-0968-C65308BC31A2}" dt="2024-05-16T10:19:10.642" v="2" actId="20577"/>
        <pc:sldMkLst>
          <pc:docMk/>
          <pc:sldMk cId="847288320" sldId="259"/>
        </pc:sldMkLst>
        <pc:spChg chg="mod">
          <ac:chgData name="Michel Modoux" userId="S::michel.modoux@tafers.ch::ae96358e-08a8-48fa-b7fb-601b350cc87d" providerId="AD" clId="Web-{3344602B-8967-CE6A-0968-C65308BC31A2}" dt="2024-05-16T10:19:10.642" v="2" actId="20577"/>
          <ac:spMkLst>
            <pc:docMk/>
            <pc:sldMk cId="847288320" sldId="259"/>
            <ac:spMk id="13" creationId="{FB8234A9-177D-4B86-B2C9-BBCC271603B3}"/>
          </ac:spMkLst>
        </pc:spChg>
      </pc:sldChg>
    </pc:docChg>
  </pc:docChgLst>
  <pc:docChgLst>
    <pc:chgData name="Christa Daehler" userId="S::christa.daehler@tafers.ch::f5aa7584-62cb-4780-ae98-6430fc1850b4" providerId="AD" clId="Web-{B389A4AC-41D3-9E91-8108-70874E8C2136}"/>
    <pc:docChg chg="addSld modSld modSection">
      <pc:chgData name="Christa Daehler" userId="S::christa.daehler@tafers.ch::f5aa7584-62cb-4780-ae98-6430fc1850b4" providerId="AD" clId="Web-{B389A4AC-41D3-9E91-8108-70874E8C2136}" dt="2024-05-21T12:36:47.110" v="8" actId="20577"/>
      <pc:docMkLst>
        <pc:docMk/>
      </pc:docMkLst>
      <pc:sldChg chg="modSp add">
        <pc:chgData name="Christa Daehler" userId="S::christa.daehler@tafers.ch::f5aa7584-62cb-4780-ae98-6430fc1850b4" providerId="AD" clId="Web-{B389A4AC-41D3-9E91-8108-70874E8C2136}" dt="2024-05-21T12:36:47.110" v="8" actId="20577"/>
        <pc:sldMkLst>
          <pc:docMk/>
          <pc:sldMk cId="1736804667" sldId="463"/>
        </pc:sldMkLst>
        <pc:spChg chg="mod">
          <ac:chgData name="Christa Daehler" userId="S::christa.daehler@tafers.ch::f5aa7584-62cb-4780-ae98-6430fc1850b4" providerId="AD" clId="Web-{B389A4AC-41D3-9E91-8108-70874E8C2136}" dt="2024-05-21T12:36:47.110" v="8" actId="20577"/>
          <ac:spMkLst>
            <pc:docMk/>
            <pc:sldMk cId="1736804667" sldId="463"/>
            <ac:spMk id="10" creationId="{B45326CE-C554-4E12-9004-20523BEDB24A}"/>
          </ac:spMkLst>
        </pc:spChg>
      </pc:sldChg>
      <pc:sldChg chg="add">
        <pc:chgData name="Christa Daehler" userId="S::christa.daehler@tafers.ch::f5aa7584-62cb-4780-ae98-6430fc1850b4" providerId="AD" clId="Web-{B389A4AC-41D3-9E91-8108-70874E8C2136}" dt="2024-05-21T12:35:47.717" v="1"/>
        <pc:sldMkLst>
          <pc:docMk/>
          <pc:sldMk cId="2118396877" sldId="464"/>
        </pc:sldMkLst>
      </pc:sldChg>
      <pc:sldChg chg="add">
        <pc:chgData name="Christa Daehler" userId="S::christa.daehler@tafers.ch::f5aa7584-62cb-4780-ae98-6430fc1850b4" providerId="AD" clId="Web-{B389A4AC-41D3-9E91-8108-70874E8C2136}" dt="2024-05-21T12:35:47.732" v="2"/>
        <pc:sldMkLst>
          <pc:docMk/>
          <pc:sldMk cId="33161959" sldId="465"/>
        </pc:sldMkLst>
      </pc:sldChg>
      <pc:sldChg chg="add">
        <pc:chgData name="Christa Daehler" userId="S::christa.daehler@tafers.ch::f5aa7584-62cb-4780-ae98-6430fc1850b4" providerId="AD" clId="Web-{B389A4AC-41D3-9E91-8108-70874E8C2136}" dt="2024-05-21T12:35:47.748" v="3"/>
        <pc:sldMkLst>
          <pc:docMk/>
          <pc:sldMk cId="4086996544" sldId="466"/>
        </pc:sldMkLst>
      </pc:sldChg>
      <pc:sldChg chg="add">
        <pc:chgData name="Christa Daehler" userId="S::christa.daehler@tafers.ch::f5aa7584-62cb-4780-ae98-6430fc1850b4" providerId="AD" clId="Web-{B389A4AC-41D3-9E91-8108-70874E8C2136}" dt="2024-05-21T12:35:47.764" v="4"/>
        <pc:sldMkLst>
          <pc:docMk/>
          <pc:sldMk cId="4007874958" sldId="467"/>
        </pc:sldMkLst>
      </pc:sldChg>
      <pc:sldChg chg="add">
        <pc:chgData name="Christa Daehler" userId="S::christa.daehler@tafers.ch::f5aa7584-62cb-4780-ae98-6430fc1850b4" providerId="AD" clId="Web-{B389A4AC-41D3-9E91-8108-70874E8C2136}" dt="2024-05-21T12:35:47.764" v="5"/>
        <pc:sldMkLst>
          <pc:docMk/>
          <pc:sldMk cId="3764202052" sldId="468"/>
        </pc:sldMkLst>
      </pc:sldChg>
    </pc:docChg>
  </pc:docChgLst>
  <pc:docChgLst>
    <pc:chgData name="Christa Daehler" userId="S::christa.daehler@tafers.ch::f5aa7584-62cb-4780-ae98-6430fc1850b4" providerId="AD" clId="Web-{29D11BBE-F593-529B-C5A2-75B04969E889}"/>
    <pc:docChg chg="addSld modSld modSection">
      <pc:chgData name="Christa Daehler" userId="S::christa.daehler@tafers.ch::f5aa7584-62cb-4780-ae98-6430fc1850b4" providerId="AD" clId="Web-{29D11BBE-F593-529B-C5A2-75B04969E889}" dt="2024-05-16T11:56:33.641" v="73" actId="20577"/>
      <pc:docMkLst>
        <pc:docMk/>
      </pc:docMkLst>
      <pc:sldChg chg="modSp add replId">
        <pc:chgData name="Christa Daehler" userId="S::christa.daehler@tafers.ch::f5aa7584-62cb-4780-ae98-6430fc1850b4" providerId="AD" clId="Web-{29D11BBE-F593-529B-C5A2-75B04969E889}" dt="2024-05-16T11:56:33.641" v="73" actId="20577"/>
        <pc:sldMkLst>
          <pc:docMk/>
          <pc:sldMk cId="1862167761" sldId="462"/>
        </pc:sldMkLst>
        <pc:spChg chg="mod">
          <ac:chgData name="Christa Daehler" userId="S::christa.daehler@tafers.ch::f5aa7584-62cb-4780-ae98-6430fc1850b4" providerId="AD" clId="Web-{29D11BBE-F593-529B-C5A2-75B04969E889}" dt="2024-05-16T11:56:33.641" v="73" actId="20577"/>
          <ac:spMkLst>
            <pc:docMk/>
            <pc:sldMk cId="1862167761" sldId="462"/>
            <ac:spMk id="10" creationId="{B45326CE-C554-4E12-9004-20523BEDB24A}"/>
          </ac:spMkLst>
        </pc:spChg>
      </pc:sldChg>
    </pc:docChg>
  </pc:docChgLst>
  <pc:docChgLst>
    <pc:chgData name="Christa Daehler" userId="f5aa7584-62cb-4780-ae98-6430fc1850b4" providerId="ADAL" clId="{B6679B4C-52ED-471D-90B9-8A03B265BE69}"/>
    <pc:docChg chg="modSld">
      <pc:chgData name="Christa Daehler" userId="f5aa7584-62cb-4780-ae98-6430fc1850b4" providerId="ADAL" clId="{B6679B4C-52ED-471D-90B9-8A03B265BE69}" dt="2024-05-17T09:05:20.463" v="7" actId="113"/>
      <pc:docMkLst>
        <pc:docMk/>
      </pc:docMkLst>
      <pc:sldChg chg="modNotesTx">
        <pc:chgData name="Christa Daehler" userId="f5aa7584-62cb-4780-ae98-6430fc1850b4" providerId="ADAL" clId="{B6679B4C-52ED-471D-90B9-8A03B265BE69}" dt="2024-05-17T09:05:20.463" v="7" actId="113"/>
        <pc:sldMkLst>
          <pc:docMk/>
          <pc:sldMk cId="3259167276" sldId="257"/>
        </pc:sldMkLst>
      </pc:sldChg>
    </pc:docChg>
  </pc:docChgLst>
  <pc:docChgLst>
    <pc:chgData name="Christa Daehler" userId="S::christa.daehler@tafers.ch::f5aa7584-62cb-4780-ae98-6430fc1850b4" providerId="AD" clId="Web-{691F886B-FD52-1ED2-9F5C-9DFB0E021BCB}"/>
    <pc:docChg chg="addSld modSld modSection">
      <pc:chgData name="Christa Daehler" userId="S::christa.daehler@tafers.ch::f5aa7584-62cb-4780-ae98-6430fc1850b4" providerId="AD" clId="Web-{691F886B-FD52-1ED2-9F5C-9DFB0E021BCB}" dt="2024-05-16T11:47:49.146" v="138" actId="1076"/>
      <pc:docMkLst>
        <pc:docMk/>
      </pc:docMkLst>
      <pc:sldChg chg="addSp delSp modSp add replId delAnim">
        <pc:chgData name="Christa Daehler" userId="S::christa.daehler@tafers.ch::f5aa7584-62cb-4780-ae98-6430fc1850b4" providerId="AD" clId="Web-{691F886B-FD52-1ED2-9F5C-9DFB0E021BCB}" dt="2024-05-16T11:47:49.146" v="138" actId="1076"/>
        <pc:sldMkLst>
          <pc:docMk/>
          <pc:sldMk cId="2577174223" sldId="461"/>
        </pc:sldMkLst>
        <pc:spChg chg="mod">
          <ac:chgData name="Christa Daehler" userId="S::christa.daehler@tafers.ch::f5aa7584-62cb-4780-ae98-6430fc1850b4" providerId="AD" clId="Web-{691F886B-FD52-1ED2-9F5C-9DFB0E021BCB}" dt="2024-05-16T11:47:30.567" v="137" actId="20577"/>
          <ac:spMkLst>
            <pc:docMk/>
            <pc:sldMk cId="2577174223" sldId="461"/>
            <ac:spMk id="2" creationId="{88D77E3D-3B7A-389F-4623-9FFD73ED2BA3}"/>
          </ac:spMkLst>
        </pc:spChg>
        <pc:spChg chg="del">
          <ac:chgData name="Christa Daehler" userId="S::christa.daehler@tafers.ch::f5aa7584-62cb-4780-ae98-6430fc1850b4" providerId="AD" clId="Web-{691F886B-FD52-1ED2-9F5C-9DFB0E021BCB}" dt="2024-05-16T11:44:20.778" v="19"/>
          <ac:spMkLst>
            <pc:docMk/>
            <pc:sldMk cId="2577174223" sldId="461"/>
            <ac:spMk id="9" creationId="{00F655C4-8CB2-4BC6-90DF-F25A593CAC5E}"/>
          </ac:spMkLst>
        </pc:spChg>
        <pc:picChg chg="add mod">
          <ac:chgData name="Christa Daehler" userId="S::christa.daehler@tafers.ch::f5aa7584-62cb-4780-ae98-6430fc1850b4" providerId="AD" clId="Web-{691F886B-FD52-1ED2-9F5C-9DFB0E021BCB}" dt="2024-05-16T11:47:49.146" v="138" actId="1076"/>
          <ac:picMkLst>
            <pc:docMk/>
            <pc:sldMk cId="2577174223" sldId="461"/>
            <ac:picMk id="3" creationId="{50AF0FA9-EBA4-7B51-0922-FB002290BD91}"/>
          </ac:picMkLst>
        </pc:picChg>
        <pc:picChg chg="del">
          <ac:chgData name="Christa Daehler" userId="S::christa.daehler@tafers.ch::f5aa7584-62cb-4780-ae98-6430fc1850b4" providerId="AD" clId="Web-{691F886B-FD52-1ED2-9F5C-9DFB0E021BCB}" dt="2024-05-16T11:43:51.699" v="14"/>
          <ac:picMkLst>
            <pc:docMk/>
            <pc:sldMk cId="2577174223" sldId="461"/>
            <ac:picMk id="10" creationId="{C9AFBDA4-CCA5-1E3B-73F6-7F0D60230C18}"/>
          </ac:picMkLst>
        </pc:picChg>
      </pc:sldChg>
    </pc:docChg>
  </pc:docChgLst>
  <pc:docChgLst>
    <pc:chgData name="Pascal Julmy" userId="S::pascal.julmy@tafers.ch::4a9a6171-9340-4cf9-af49-d19482976a7c" providerId="AD" clId="Web-{6C09C954-7C26-AAF4-4A8F-26F794FC97AD}"/>
    <pc:docChg chg="modSld">
      <pc:chgData name="Pascal Julmy" userId="S::pascal.julmy@tafers.ch::4a9a6171-9340-4cf9-af49-d19482976a7c" providerId="AD" clId="Web-{6C09C954-7C26-AAF4-4A8F-26F794FC97AD}" dt="2024-05-16T08:02:45.783" v="2" actId="20577"/>
      <pc:docMkLst>
        <pc:docMk/>
      </pc:docMkLst>
      <pc:sldChg chg="modSp">
        <pc:chgData name="Pascal Julmy" userId="S::pascal.julmy@tafers.ch::4a9a6171-9340-4cf9-af49-d19482976a7c" providerId="AD" clId="Web-{6C09C954-7C26-AAF4-4A8F-26F794FC97AD}" dt="2024-05-16T07:56:44.678" v="1" actId="20577"/>
        <pc:sldMkLst>
          <pc:docMk/>
          <pc:sldMk cId="1975792954" sldId="313"/>
        </pc:sldMkLst>
        <pc:spChg chg="mod">
          <ac:chgData name="Pascal Julmy" userId="S::pascal.julmy@tafers.ch::4a9a6171-9340-4cf9-af49-d19482976a7c" providerId="AD" clId="Web-{6C09C954-7C26-AAF4-4A8F-26F794FC97AD}" dt="2024-05-16T07:56:44.678" v="1" actId="20577"/>
          <ac:spMkLst>
            <pc:docMk/>
            <pc:sldMk cId="1975792954" sldId="313"/>
            <ac:spMk id="10" creationId="{B45326CE-C554-4E12-9004-20523BEDB24A}"/>
          </ac:spMkLst>
        </pc:spChg>
      </pc:sldChg>
      <pc:sldChg chg="modSp">
        <pc:chgData name="Pascal Julmy" userId="S::pascal.julmy@tafers.ch::4a9a6171-9340-4cf9-af49-d19482976a7c" providerId="AD" clId="Web-{6C09C954-7C26-AAF4-4A8F-26F794FC97AD}" dt="2024-05-16T08:02:45.783" v="2" actId="20577"/>
        <pc:sldMkLst>
          <pc:docMk/>
          <pc:sldMk cId="3626511951" sldId="422"/>
        </pc:sldMkLst>
        <pc:spChg chg="mod">
          <ac:chgData name="Pascal Julmy" userId="S::pascal.julmy@tafers.ch::4a9a6171-9340-4cf9-af49-d19482976a7c" providerId="AD" clId="Web-{6C09C954-7C26-AAF4-4A8F-26F794FC97AD}" dt="2024-05-16T08:02:45.783" v="2" actId="20577"/>
          <ac:spMkLst>
            <pc:docMk/>
            <pc:sldMk cId="3626511951" sldId="422"/>
            <ac:spMk id="2" creationId="{88D77E3D-3B7A-389F-4623-9FFD73ED2BA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27C19610-8086-4595-BF8F-9E49BABB3A09}" type="datetimeFigureOut">
              <a:rPr lang="de-CH" smtClean="0"/>
              <a:t>21.05.2024</a:t>
            </a:fld>
            <a:endParaRPr lang="de-CH"/>
          </a:p>
        </p:txBody>
      </p:sp>
      <p:sp>
        <p:nvSpPr>
          <p:cNvPr id="4" name="Folienbildplatzhalt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B931185F-D0BB-4518-9576-E7621C92852A}" type="slidenum">
              <a:rPr lang="de-CH" smtClean="0"/>
              <a:t>‹Nr.›</a:t>
            </a:fld>
            <a:endParaRPr lang="de-CH"/>
          </a:p>
        </p:txBody>
      </p:sp>
    </p:spTree>
    <p:extLst>
      <p:ext uri="{BB962C8B-B14F-4D97-AF65-F5344CB8AC3E}">
        <p14:creationId xmlns:p14="http://schemas.microsoft.com/office/powerpoint/2010/main" val="3787469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Wer bestimmt Stimmenzähler? </a:t>
            </a:r>
            <a:r>
              <a:rPr lang="de-DE" b="1"/>
              <a:t>Christa</a:t>
            </a:r>
          </a:p>
          <a:p>
            <a:r>
              <a:rPr lang="de-DE"/>
              <a:t>Hinweis zu Tonaufnahme</a:t>
            </a:r>
          </a:p>
          <a:p>
            <a:endParaRPr lang="de-CH"/>
          </a:p>
        </p:txBody>
      </p:sp>
      <p:sp>
        <p:nvSpPr>
          <p:cNvPr id="4" name="Foliennummernplatzhalter 3"/>
          <p:cNvSpPr>
            <a:spLocks noGrp="1"/>
          </p:cNvSpPr>
          <p:nvPr>
            <p:ph type="sldNum" sz="quarter" idx="5"/>
          </p:nvPr>
        </p:nvSpPr>
        <p:spPr/>
        <p:txBody>
          <a:bodyPr/>
          <a:lstStyle/>
          <a:p>
            <a:fld id="{B931185F-D0BB-4518-9576-E7621C92852A}" type="slidenum">
              <a:rPr lang="de-CH" smtClean="0"/>
              <a:t>2</a:t>
            </a:fld>
            <a:endParaRPr lang="de-CH"/>
          </a:p>
        </p:txBody>
      </p:sp>
    </p:spTree>
    <p:extLst>
      <p:ext uri="{BB962C8B-B14F-4D97-AF65-F5344CB8AC3E}">
        <p14:creationId xmlns:p14="http://schemas.microsoft.com/office/powerpoint/2010/main" val="2126993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Calibri"/>
                <a:ea typeface="Calibri"/>
                <a:cs typeface="Calibri"/>
              </a:rPr>
              <a:t>Kultur, Sport und </a:t>
            </a:r>
            <a:r>
              <a:rPr lang="en-US" err="1">
                <a:latin typeface="Calibri"/>
                <a:ea typeface="Calibri"/>
                <a:cs typeface="Calibri"/>
              </a:rPr>
              <a:t>Freizeit</a:t>
            </a:r>
          </a:p>
          <a:p>
            <a:pPr marL="171450" indent="-171450">
              <a:buFont typeface="Calibri"/>
              <a:buChar char="-"/>
            </a:pPr>
            <a:r>
              <a:rPr lang="en-US">
                <a:latin typeface="Calibri"/>
                <a:ea typeface="Calibri"/>
                <a:cs typeface="Calibri"/>
              </a:rPr>
              <a:t>Interne </a:t>
            </a:r>
            <a:r>
              <a:rPr lang="en-US" err="1">
                <a:latin typeface="Calibri"/>
                <a:ea typeface="Calibri"/>
                <a:cs typeface="Calibri"/>
              </a:rPr>
              <a:t>Verrechnungen</a:t>
            </a:r>
            <a:r>
              <a:rPr lang="en-US">
                <a:latin typeface="Calibri"/>
                <a:ea typeface="Calibri"/>
                <a:cs typeface="Calibri"/>
              </a:rPr>
              <a:t> von </a:t>
            </a:r>
            <a:r>
              <a:rPr lang="en-US" err="1">
                <a:latin typeface="Calibri"/>
                <a:ea typeface="Calibri"/>
                <a:cs typeface="Calibri"/>
              </a:rPr>
              <a:t>Mieten</a:t>
            </a:r>
            <a:r>
              <a:rPr lang="en-US">
                <a:latin typeface="Calibri"/>
                <a:ea typeface="Calibri"/>
                <a:cs typeface="Calibri"/>
              </a:rPr>
              <a:t> für die Turnhalle, </a:t>
            </a:r>
            <a:r>
              <a:rPr lang="en-US" err="1">
                <a:latin typeface="Calibri"/>
                <a:ea typeface="Calibri"/>
                <a:cs typeface="Calibri"/>
              </a:rPr>
              <a:t>Bibliothek</a:t>
            </a:r>
            <a:r>
              <a:rPr lang="en-US">
                <a:latin typeface="Calibri"/>
                <a:ea typeface="Calibri"/>
                <a:cs typeface="Calibri"/>
              </a:rPr>
              <a:t> Raum etc. </a:t>
            </a:r>
            <a:r>
              <a:rPr lang="en-US" err="1">
                <a:latin typeface="Calibri"/>
                <a:ea typeface="Calibri"/>
                <a:cs typeface="Calibri"/>
              </a:rPr>
              <a:t>Erstmalig</a:t>
            </a:r>
            <a:r>
              <a:rPr lang="en-US">
                <a:latin typeface="Calibri"/>
                <a:ea typeface="Calibri"/>
                <a:cs typeface="Calibri"/>
              </a:rPr>
              <a:t> </a:t>
            </a:r>
            <a:r>
              <a:rPr lang="en-US" err="1">
                <a:latin typeface="Calibri"/>
                <a:ea typeface="Calibri"/>
                <a:cs typeface="Calibri"/>
              </a:rPr>
              <a:t>gemacht</a:t>
            </a:r>
            <a:r>
              <a:rPr lang="en-US">
                <a:latin typeface="Calibri"/>
                <a:ea typeface="Calibri"/>
                <a:cs typeface="Calibri"/>
              </a:rPr>
              <a:t> u </a:t>
            </a:r>
            <a:r>
              <a:rPr lang="en-US" err="1">
                <a:latin typeface="Calibri"/>
                <a:ea typeface="Calibri"/>
                <a:cs typeface="Calibri"/>
              </a:rPr>
              <a:t>nid</a:t>
            </a:r>
            <a:r>
              <a:rPr lang="en-US">
                <a:latin typeface="Calibri"/>
                <a:ea typeface="Calibri"/>
                <a:cs typeface="Calibri"/>
              </a:rPr>
              <a:t> </a:t>
            </a:r>
            <a:r>
              <a:rPr lang="en-US" err="1">
                <a:latin typeface="Calibri"/>
                <a:ea typeface="Calibri"/>
                <a:cs typeface="Calibri"/>
              </a:rPr>
              <a:t>im</a:t>
            </a:r>
            <a:r>
              <a:rPr lang="en-US">
                <a:latin typeface="Calibri"/>
                <a:ea typeface="Calibri"/>
                <a:cs typeface="Calibri"/>
              </a:rPr>
              <a:t> Budget </a:t>
            </a:r>
            <a:r>
              <a:rPr lang="en-US" err="1">
                <a:latin typeface="Calibri"/>
                <a:ea typeface="Calibri"/>
                <a:cs typeface="Calibri"/>
              </a:rPr>
              <a:t>gsi</a:t>
            </a:r>
            <a:r>
              <a:rPr lang="en-US">
                <a:latin typeface="Calibri"/>
                <a:ea typeface="Calibri"/>
                <a:cs typeface="Calibri"/>
              </a:rPr>
              <a:t>. MZG </a:t>
            </a:r>
            <a:r>
              <a:rPr lang="en-US" err="1">
                <a:latin typeface="Calibri"/>
                <a:ea typeface="Calibri"/>
                <a:cs typeface="Calibri"/>
              </a:rPr>
              <a:t>Gebäude</a:t>
            </a:r>
            <a:r>
              <a:rPr lang="en-US">
                <a:latin typeface="Calibri"/>
                <a:ea typeface="Calibri"/>
                <a:cs typeface="Calibri"/>
              </a:rPr>
              <a:t> </a:t>
            </a:r>
            <a:r>
              <a:rPr lang="en-US" err="1">
                <a:latin typeface="Calibri"/>
                <a:ea typeface="Calibri"/>
                <a:cs typeface="Calibri"/>
              </a:rPr>
              <a:t>Alterswil</a:t>
            </a:r>
            <a:r>
              <a:rPr lang="en-US">
                <a:latin typeface="Calibri"/>
                <a:ea typeface="Calibri"/>
                <a:cs typeface="Calibri"/>
              </a:rPr>
              <a:t> </a:t>
            </a:r>
            <a:r>
              <a:rPr lang="en-US" err="1">
                <a:latin typeface="Calibri"/>
                <a:ea typeface="Calibri"/>
                <a:cs typeface="Calibri"/>
              </a:rPr>
              <a:t>isch</a:t>
            </a:r>
            <a:r>
              <a:rPr lang="en-US">
                <a:latin typeface="Calibri"/>
                <a:ea typeface="Calibri"/>
                <a:cs typeface="Calibri"/>
              </a:rPr>
              <a:t> be de </a:t>
            </a:r>
            <a:r>
              <a:rPr lang="en-US" err="1">
                <a:latin typeface="Calibri"/>
                <a:ea typeface="Calibri"/>
                <a:cs typeface="Calibri"/>
              </a:rPr>
              <a:t>Chöschte</a:t>
            </a:r>
            <a:r>
              <a:rPr lang="en-US">
                <a:latin typeface="Calibri"/>
                <a:ea typeface="Calibri"/>
                <a:cs typeface="Calibri"/>
              </a:rPr>
              <a:t> </a:t>
            </a:r>
            <a:r>
              <a:rPr lang="en-US" err="1">
                <a:latin typeface="Calibri"/>
                <a:ea typeface="Calibri"/>
                <a:cs typeface="Calibri"/>
              </a:rPr>
              <a:t>unter</a:t>
            </a:r>
            <a:r>
              <a:rPr lang="en-US">
                <a:latin typeface="Calibri"/>
                <a:ea typeface="Calibri"/>
                <a:cs typeface="Calibri"/>
              </a:rPr>
              <a:t> de </a:t>
            </a:r>
            <a:r>
              <a:rPr lang="en-US" err="1">
                <a:latin typeface="Calibri"/>
                <a:ea typeface="Calibri"/>
                <a:cs typeface="Calibri"/>
              </a:rPr>
              <a:t>Primarschul</a:t>
            </a:r>
            <a:r>
              <a:rPr lang="en-US">
                <a:latin typeface="Calibri"/>
                <a:ea typeface="Calibri"/>
                <a:cs typeface="Calibri"/>
              </a:rPr>
              <a:t> u da ja di Halla </a:t>
            </a:r>
            <a:r>
              <a:rPr lang="en-US" err="1">
                <a:latin typeface="Calibri"/>
                <a:ea typeface="Calibri"/>
                <a:cs typeface="Calibri"/>
              </a:rPr>
              <a:t>nid</a:t>
            </a:r>
            <a:r>
              <a:rPr lang="en-US">
                <a:latin typeface="Calibri"/>
                <a:ea typeface="Calibri"/>
                <a:cs typeface="Calibri"/>
              </a:rPr>
              <a:t> </a:t>
            </a:r>
            <a:r>
              <a:rPr lang="en-US" err="1">
                <a:latin typeface="Calibri"/>
                <a:ea typeface="Calibri"/>
                <a:cs typeface="Calibri"/>
              </a:rPr>
              <a:t>nume</a:t>
            </a:r>
            <a:r>
              <a:rPr lang="en-US">
                <a:latin typeface="Calibri"/>
                <a:ea typeface="Calibri"/>
                <a:cs typeface="Calibri"/>
              </a:rPr>
              <a:t> </a:t>
            </a:r>
            <a:r>
              <a:rPr lang="en-US" err="1">
                <a:latin typeface="Calibri"/>
                <a:ea typeface="Calibri"/>
                <a:cs typeface="Calibri"/>
              </a:rPr>
              <a:t>usschlieslich</a:t>
            </a:r>
            <a:r>
              <a:rPr lang="en-US">
                <a:latin typeface="Calibri"/>
                <a:ea typeface="Calibri"/>
                <a:cs typeface="Calibri"/>
              </a:rPr>
              <a:t> </a:t>
            </a:r>
            <a:r>
              <a:rPr lang="en-US" err="1">
                <a:latin typeface="Calibri"/>
                <a:ea typeface="Calibri"/>
                <a:cs typeface="Calibri"/>
              </a:rPr>
              <a:t>vo</a:t>
            </a:r>
            <a:r>
              <a:rPr lang="en-US">
                <a:latin typeface="Calibri"/>
                <a:ea typeface="Calibri"/>
                <a:cs typeface="Calibri"/>
              </a:rPr>
              <a:t> </a:t>
            </a:r>
            <a:r>
              <a:rPr lang="en-US" err="1">
                <a:latin typeface="Calibri"/>
                <a:ea typeface="Calibri"/>
                <a:cs typeface="Calibri"/>
              </a:rPr>
              <a:t>däm</a:t>
            </a:r>
            <a:r>
              <a:rPr lang="en-US">
                <a:latin typeface="Calibri"/>
                <a:ea typeface="Calibri"/>
                <a:cs typeface="Calibri"/>
              </a:rPr>
              <a:t> </a:t>
            </a:r>
            <a:r>
              <a:rPr lang="en-US" err="1">
                <a:latin typeface="Calibri"/>
                <a:ea typeface="Calibri"/>
                <a:cs typeface="Calibri"/>
              </a:rPr>
              <a:t>benützt</a:t>
            </a:r>
            <a:r>
              <a:rPr lang="en-US">
                <a:latin typeface="Calibri"/>
                <a:ea typeface="Calibri"/>
                <a:cs typeface="Calibri"/>
              </a:rPr>
              <a:t> </a:t>
            </a:r>
            <a:r>
              <a:rPr lang="en-US" err="1">
                <a:latin typeface="Calibri"/>
                <a:ea typeface="Calibri"/>
                <a:cs typeface="Calibri"/>
              </a:rPr>
              <a:t>würd</a:t>
            </a:r>
            <a:r>
              <a:rPr lang="en-US">
                <a:latin typeface="Calibri"/>
                <a:ea typeface="Calibri"/>
                <a:cs typeface="Calibri"/>
              </a:rPr>
              <a:t>. Hed mu </a:t>
            </a:r>
            <a:r>
              <a:rPr lang="en-US" err="1">
                <a:latin typeface="Calibri"/>
                <a:ea typeface="Calibri"/>
                <a:cs typeface="Calibri"/>
              </a:rPr>
              <a:t>itze</a:t>
            </a:r>
            <a:r>
              <a:rPr lang="en-US">
                <a:latin typeface="Calibri"/>
                <a:ea typeface="Calibri"/>
                <a:cs typeface="Calibri"/>
              </a:rPr>
              <a:t> </a:t>
            </a:r>
            <a:r>
              <a:rPr lang="en-US" err="1">
                <a:latin typeface="Calibri"/>
                <a:ea typeface="Calibri"/>
                <a:cs typeface="Calibri"/>
              </a:rPr>
              <a:t>mit</a:t>
            </a:r>
            <a:r>
              <a:rPr lang="en-US">
                <a:latin typeface="Calibri"/>
                <a:ea typeface="Calibri"/>
                <a:cs typeface="Calibri"/>
              </a:rPr>
              <a:t> Interne </a:t>
            </a:r>
            <a:r>
              <a:rPr lang="en-US" err="1">
                <a:latin typeface="Calibri"/>
                <a:ea typeface="Calibri"/>
                <a:cs typeface="Calibri"/>
              </a:rPr>
              <a:t>Umbuchige</a:t>
            </a:r>
            <a:r>
              <a:rPr lang="en-US">
                <a:latin typeface="Calibri"/>
                <a:ea typeface="Calibri"/>
                <a:cs typeface="Calibri"/>
              </a:rPr>
              <a:t> das de </a:t>
            </a:r>
            <a:r>
              <a:rPr lang="en-US" err="1">
                <a:latin typeface="Calibri"/>
                <a:ea typeface="Calibri"/>
                <a:cs typeface="Calibri"/>
              </a:rPr>
              <a:t>andere</a:t>
            </a:r>
            <a:r>
              <a:rPr lang="en-US">
                <a:latin typeface="Calibri"/>
                <a:ea typeface="Calibri"/>
                <a:cs typeface="Calibri"/>
              </a:rPr>
              <a:t> </a:t>
            </a:r>
            <a:r>
              <a:rPr lang="en-US" err="1">
                <a:latin typeface="Calibri"/>
                <a:ea typeface="Calibri"/>
                <a:cs typeface="Calibri"/>
              </a:rPr>
              <a:t>Ressort</a:t>
            </a:r>
            <a:r>
              <a:rPr lang="en-US">
                <a:latin typeface="Calibri"/>
                <a:ea typeface="Calibri"/>
                <a:cs typeface="Calibri"/>
              </a:rPr>
              <a:t> </a:t>
            </a:r>
            <a:r>
              <a:rPr lang="en-US" err="1">
                <a:latin typeface="Calibri"/>
                <a:ea typeface="Calibri"/>
                <a:cs typeface="Calibri"/>
              </a:rPr>
              <a:t>wie</a:t>
            </a:r>
            <a:r>
              <a:rPr lang="en-US">
                <a:latin typeface="Calibri"/>
                <a:ea typeface="Calibri"/>
                <a:cs typeface="Calibri"/>
              </a:rPr>
              <a:t> Sport, Kultur </a:t>
            </a:r>
            <a:r>
              <a:rPr lang="en-US" err="1">
                <a:latin typeface="Calibri"/>
                <a:ea typeface="Calibri"/>
                <a:cs typeface="Calibri"/>
              </a:rPr>
              <a:t>zuegwiese</a:t>
            </a:r>
            <a:r>
              <a:rPr lang="en-US">
                <a:latin typeface="Calibri"/>
                <a:ea typeface="Calibri"/>
                <a:cs typeface="Calibri"/>
              </a:rPr>
              <a:t> (</a:t>
            </a:r>
            <a:r>
              <a:rPr lang="en-US" err="1">
                <a:latin typeface="Calibri"/>
                <a:ea typeface="Calibri"/>
                <a:cs typeface="Calibri"/>
              </a:rPr>
              <a:t>Deshaub</a:t>
            </a:r>
            <a:r>
              <a:rPr lang="en-US">
                <a:latin typeface="Calibri"/>
                <a:ea typeface="Calibri"/>
                <a:cs typeface="Calibri"/>
              </a:rPr>
              <a:t> die </a:t>
            </a:r>
            <a:r>
              <a:rPr lang="en-US" err="1">
                <a:latin typeface="Calibri"/>
                <a:ea typeface="Calibri"/>
                <a:cs typeface="Calibri"/>
              </a:rPr>
              <a:t>grössere</a:t>
            </a:r>
            <a:r>
              <a:rPr lang="en-US">
                <a:latin typeface="Calibri"/>
                <a:ea typeface="Calibri"/>
                <a:cs typeface="Calibri"/>
              </a:rPr>
              <a:t> </a:t>
            </a:r>
            <a:r>
              <a:rPr lang="en-US" err="1">
                <a:latin typeface="Calibri"/>
                <a:ea typeface="Calibri"/>
                <a:cs typeface="Calibri"/>
              </a:rPr>
              <a:t>Abwichige</a:t>
            </a:r>
            <a:r>
              <a:rPr lang="en-US">
                <a:latin typeface="Calibri"/>
                <a:ea typeface="Calibri"/>
                <a:cs typeface="Calibri"/>
              </a:rPr>
              <a:t> </a:t>
            </a:r>
            <a:r>
              <a:rPr lang="en-US" err="1">
                <a:latin typeface="Calibri"/>
                <a:ea typeface="Calibri"/>
                <a:cs typeface="Calibri"/>
              </a:rPr>
              <a:t>zum</a:t>
            </a:r>
            <a:r>
              <a:rPr lang="en-US">
                <a:latin typeface="Calibri"/>
                <a:ea typeface="Calibri"/>
                <a:cs typeface="Calibri"/>
              </a:rPr>
              <a:t> Budget)</a:t>
            </a:r>
          </a:p>
          <a:p>
            <a:pPr marL="171450" indent="-171450">
              <a:buFont typeface="Calibri"/>
              <a:buChar char="-"/>
            </a:pPr>
            <a:endParaRPr lang="en-US">
              <a:latin typeface="Calibri"/>
              <a:ea typeface="Calibri"/>
              <a:cs typeface="Calibri"/>
            </a:endParaRPr>
          </a:p>
          <a:p>
            <a:r>
              <a:rPr lang="en-US" err="1">
                <a:latin typeface="Calibri"/>
                <a:ea typeface="Calibri"/>
                <a:cs typeface="Calibri"/>
              </a:rPr>
              <a:t>Gesundheitskosten</a:t>
            </a:r>
            <a:r>
              <a:rPr lang="en-US">
                <a:latin typeface="Calibri"/>
                <a:ea typeface="Calibri"/>
                <a:cs typeface="Calibri"/>
              </a:rPr>
              <a:t> (</a:t>
            </a:r>
            <a:r>
              <a:rPr lang="en-US" err="1">
                <a:latin typeface="Calibri"/>
                <a:ea typeface="Calibri"/>
                <a:cs typeface="Calibri"/>
              </a:rPr>
              <a:t>Transferaufwand</a:t>
            </a:r>
            <a:r>
              <a:rPr lang="en-US">
                <a:latin typeface="Calibri"/>
                <a:ea typeface="Calibri"/>
                <a:cs typeface="Calibri"/>
              </a:rPr>
              <a:t>)</a:t>
            </a:r>
          </a:p>
          <a:p>
            <a:pPr marL="171450" indent="-171450">
              <a:buFont typeface="Calibri"/>
              <a:buChar char="-"/>
            </a:pPr>
            <a:r>
              <a:rPr lang="en-US">
                <a:latin typeface="Calibri"/>
                <a:ea typeface="Calibri"/>
                <a:cs typeface="Calibri"/>
              </a:rPr>
              <a:t>Klar </a:t>
            </a:r>
            <a:r>
              <a:rPr lang="en-US" err="1">
                <a:latin typeface="Calibri"/>
                <a:ea typeface="Calibri"/>
                <a:cs typeface="Calibri"/>
              </a:rPr>
              <a:t>über</a:t>
            </a:r>
            <a:r>
              <a:rPr lang="en-US">
                <a:latin typeface="Calibri"/>
                <a:ea typeface="Calibri"/>
                <a:cs typeface="Calibri"/>
              </a:rPr>
              <a:t> Budget</a:t>
            </a:r>
          </a:p>
          <a:p>
            <a:pPr marL="171450" indent="-171450">
              <a:buFont typeface="Calibri"/>
              <a:buChar char="-"/>
            </a:pPr>
            <a:endParaRPr lang="en-US">
              <a:latin typeface="Calibri"/>
              <a:ea typeface="Calibri"/>
              <a:cs typeface="Calibri"/>
            </a:endParaRPr>
          </a:p>
          <a:p>
            <a:r>
              <a:rPr lang="en-US" err="1">
                <a:latin typeface="Calibri"/>
                <a:ea typeface="Calibri"/>
                <a:cs typeface="Calibri"/>
              </a:rPr>
              <a:t>Soziale</a:t>
            </a:r>
            <a:r>
              <a:rPr lang="en-US">
                <a:latin typeface="Calibri"/>
                <a:ea typeface="Calibri"/>
                <a:cs typeface="Calibri"/>
              </a:rPr>
              <a:t> Wohlfahrt</a:t>
            </a:r>
          </a:p>
          <a:p>
            <a:pPr marL="171450" indent="-171450">
              <a:buFont typeface="Calibri"/>
              <a:buChar char="-"/>
            </a:pPr>
            <a:r>
              <a:rPr lang="en-US">
                <a:latin typeface="Calibri"/>
                <a:ea typeface="Calibri"/>
                <a:cs typeface="Calibri"/>
              </a:rPr>
              <a:t>Klar </a:t>
            </a:r>
            <a:r>
              <a:rPr lang="en-US" err="1">
                <a:latin typeface="Calibri"/>
                <a:ea typeface="Calibri"/>
                <a:cs typeface="Calibri"/>
              </a:rPr>
              <a:t>unter</a:t>
            </a:r>
            <a:r>
              <a:rPr lang="en-US">
                <a:latin typeface="Calibri"/>
                <a:ea typeface="Calibri"/>
                <a:cs typeface="Calibri"/>
              </a:rPr>
              <a:t> Budget, </a:t>
            </a:r>
            <a:r>
              <a:rPr lang="en-US" err="1">
                <a:latin typeface="Calibri"/>
                <a:ea typeface="Calibri"/>
                <a:cs typeface="Calibri"/>
              </a:rPr>
              <a:t>sehr</a:t>
            </a:r>
            <a:r>
              <a:rPr lang="en-US">
                <a:latin typeface="Calibri"/>
                <a:ea typeface="Calibri"/>
                <a:cs typeface="Calibri"/>
              </a:rPr>
              <a:t> </a:t>
            </a:r>
            <a:r>
              <a:rPr lang="en-US" err="1">
                <a:latin typeface="Calibri"/>
                <a:ea typeface="Calibri"/>
                <a:cs typeface="Calibri"/>
              </a:rPr>
              <a:t>erfreulich</a:t>
            </a:r>
            <a:endParaRPr lang="en-US">
              <a:latin typeface="Calibri"/>
              <a:ea typeface="Calibri"/>
              <a:cs typeface="Calibri"/>
            </a:endParaRPr>
          </a:p>
          <a:p>
            <a:pPr marL="171450" indent="-171450">
              <a:buFont typeface="Calibri"/>
              <a:buChar char="-"/>
            </a:pPr>
            <a:r>
              <a:rPr lang="en-US" err="1">
                <a:latin typeface="Calibri"/>
                <a:ea typeface="Calibri"/>
                <a:cs typeface="Calibri"/>
              </a:rPr>
              <a:t>Erbschaft</a:t>
            </a:r>
            <a:r>
              <a:rPr lang="en-US">
                <a:latin typeface="Calibri"/>
                <a:ea typeface="Calibri"/>
                <a:cs typeface="Calibri"/>
              </a:rPr>
              <a:t> </a:t>
            </a:r>
            <a:r>
              <a:rPr lang="en-US" err="1">
                <a:latin typeface="Calibri"/>
                <a:ea typeface="Calibri"/>
                <a:cs typeface="Calibri"/>
              </a:rPr>
              <a:t>eines</a:t>
            </a:r>
            <a:r>
              <a:rPr lang="en-US">
                <a:latin typeface="Calibri"/>
                <a:ea typeface="Calibri"/>
                <a:cs typeface="Calibri"/>
              </a:rPr>
              <a:t> </a:t>
            </a:r>
            <a:r>
              <a:rPr lang="en-US" err="1">
                <a:latin typeface="Calibri"/>
                <a:ea typeface="Calibri"/>
                <a:cs typeface="Calibri"/>
              </a:rPr>
              <a:t>Klienten</a:t>
            </a:r>
            <a:r>
              <a:rPr lang="en-US">
                <a:latin typeface="Calibri"/>
                <a:ea typeface="Calibri"/>
                <a:cs typeface="Calibri"/>
              </a:rPr>
              <a:t>, wo </a:t>
            </a:r>
            <a:r>
              <a:rPr lang="en-US" err="1">
                <a:latin typeface="Calibri"/>
                <a:ea typeface="Calibri"/>
                <a:cs typeface="Calibri"/>
              </a:rPr>
              <a:t>Sozialhülf</a:t>
            </a:r>
            <a:r>
              <a:rPr lang="en-US">
                <a:latin typeface="Calibri"/>
                <a:ea typeface="Calibri"/>
                <a:cs typeface="Calibri"/>
              </a:rPr>
              <a:t> </a:t>
            </a:r>
            <a:r>
              <a:rPr lang="en-US" err="1">
                <a:latin typeface="Calibri"/>
                <a:ea typeface="Calibri"/>
                <a:cs typeface="Calibri"/>
              </a:rPr>
              <a:t>bezoge</a:t>
            </a:r>
            <a:r>
              <a:rPr lang="en-US">
                <a:latin typeface="Calibri"/>
                <a:ea typeface="Calibri"/>
                <a:cs typeface="Calibri"/>
              </a:rPr>
              <a:t> </a:t>
            </a:r>
            <a:r>
              <a:rPr lang="en-US" err="1">
                <a:latin typeface="Calibri"/>
                <a:ea typeface="Calibri"/>
                <a:cs typeface="Calibri"/>
              </a:rPr>
              <a:t>hed</a:t>
            </a:r>
            <a:r>
              <a:rPr lang="en-US">
                <a:latin typeface="Calibri"/>
                <a:ea typeface="Calibri"/>
                <a:cs typeface="Calibri"/>
              </a:rPr>
              <a:t> u het </a:t>
            </a:r>
            <a:r>
              <a:rPr lang="en-US" err="1">
                <a:latin typeface="Calibri"/>
                <a:ea typeface="Calibri"/>
                <a:cs typeface="Calibri"/>
              </a:rPr>
              <a:t>müsse</a:t>
            </a:r>
            <a:r>
              <a:rPr lang="en-US">
                <a:latin typeface="Calibri"/>
                <a:ea typeface="Calibri"/>
                <a:cs typeface="Calibri"/>
              </a:rPr>
              <a:t> </a:t>
            </a:r>
            <a:r>
              <a:rPr lang="en-US" err="1">
                <a:latin typeface="Calibri"/>
                <a:ea typeface="Calibri"/>
                <a:cs typeface="Calibri"/>
              </a:rPr>
              <a:t>zruggzahle</a:t>
            </a:r>
            <a:endParaRPr lang="en-US">
              <a:latin typeface="Calibri"/>
              <a:ea typeface="Calibri"/>
              <a:cs typeface="Calibri"/>
            </a:endParaRPr>
          </a:p>
          <a:p>
            <a:pPr marL="171450" indent="-171450">
              <a:buFont typeface="Calibri"/>
              <a:buChar char="-"/>
            </a:pPr>
            <a:r>
              <a:rPr lang="en-US" err="1">
                <a:latin typeface="Calibri"/>
                <a:ea typeface="Calibri"/>
                <a:cs typeface="Calibri"/>
              </a:rPr>
              <a:t>Generell</a:t>
            </a:r>
            <a:r>
              <a:rPr lang="en-US">
                <a:latin typeface="Calibri"/>
                <a:ea typeface="Calibri"/>
                <a:cs typeface="Calibri"/>
              </a:rPr>
              <a:t> </a:t>
            </a:r>
            <a:r>
              <a:rPr lang="en-US" err="1">
                <a:latin typeface="Calibri"/>
                <a:ea typeface="Calibri"/>
                <a:cs typeface="Calibri"/>
              </a:rPr>
              <a:t>weniger</a:t>
            </a:r>
            <a:r>
              <a:rPr lang="en-US">
                <a:latin typeface="Calibri"/>
                <a:ea typeface="Calibri"/>
                <a:cs typeface="Calibri"/>
              </a:rPr>
              <a:t> </a:t>
            </a:r>
            <a:r>
              <a:rPr lang="en-US" err="1">
                <a:latin typeface="Calibri"/>
                <a:ea typeface="Calibri"/>
                <a:cs typeface="Calibri"/>
              </a:rPr>
              <a:t>Uszahlige</a:t>
            </a:r>
            <a:r>
              <a:rPr lang="en-US">
                <a:latin typeface="Calibri"/>
                <a:ea typeface="Calibri"/>
                <a:cs typeface="Calibri"/>
              </a:rPr>
              <a:t> </a:t>
            </a:r>
            <a:r>
              <a:rPr lang="en-US" err="1">
                <a:latin typeface="Calibri"/>
                <a:ea typeface="Calibri"/>
                <a:cs typeface="Calibri"/>
              </a:rPr>
              <a:t>vo</a:t>
            </a:r>
            <a:r>
              <a:rPr lang="en-US">
                <a:latin typeface="Calibri"/>
                <a:ea typeface="Calibri"/>
                <a:cs typeface="Calibri"/>
              </a:rPr>
              <a:t> </a:t>
            </a:r>
            <a:r>
              <a:rPr lang="en-US" err="1">
                <a:latin typeface="Calibri"/>
                <a:ea typeface="Calibri"/>
                <a:cs typeface="Calibri"/>
              </a:rPr>
              <a:t>Sozialhülfleischtige</a:t>
            </a:r>
            <a:endParaRPr lang="en-US">
              <a:latin typeface="Calibri"/>
              <a:ea typeface="Calibri"/>
              <a:cs typeface="Calibri"/>
            </a:endParaRPr>
          </a:p>
          <a:p>
            <a:pPr marL="171450" indent="-171450">
              <a:buFont typeface="Calibri"/>
              <a:buChar char="-"/>
            </a:pPr>
            <a:endParaRPr lang="en-US">
              <a:latin typeface="Calibri"/>
              <a:ea typeface="Calibri"/>
              <a:cs typeface="Calibri"/>
            </a:endParaRPr>
          </a:p>
          <a:p>
            <a:pPr marL="171450" indent="-171450">
              <a:buFont typeface="Calibri"/>
              <a:buChar char="-"/>
            </a:pPr>
            <a:r>
              <a:rPr lang="en-US" err="1">
                <a:latin typeface="Calibri"/>
                <a:ea typeface="Calibri"/>
                <a:cs typeface="Calibri"/>
              </a:rPr>
              <a:t>Steuereinnahmen</a:t>
            </a:r>
            <a:r>
              <a:rPr lang="en-US">
                <a:latin typeface="Calibri"/>
                <a:ea typeface="Calibri"/>
                <a:cs typeface="Calibri"/>
              </a:rPr>
              <a:t> </a:t>
            </a:r>
            <a:r>
              <a:rPr lang="en-US" err="1">
                <a:latin typeface="Calibri"/>
                <a:ea typeface="Calibri"/>
                <a:cs typeface="Calibri"/>
              </a:rPr>
              <a:t>wie</a:t>
            </a:r>
            <a:r>
              <a:rPr lang="en-US">
                <a:latin typeface="Calibri"/>
                <a:ea typeface="Calibri"/>
                <a:cs typeface="Calibri"/>
              </a:rPr>
              <a:t> </a:t>
            </a:r>
            <a:r>
              <a:rPr lang="en-US" err="1">
                <a:latin typeface="Calibri"/>
                <a:ea typeface="Calibri"/>
                <a:cs typeface="Calibri"/>
              </a:rPr>
              <a:t>bereits</a:t>
            </a:r>
            <a:r>
              <a:rPr lang="en-US">
                <a:latin typeface="Calibri"/>
                <a:ea typeface="Calibri"/>
                <a:cs typeface="Calibri"/>
              </a:rPr>
              <a:t> </a:t>
            </a:r>
            <a:r>
              <a:rPr lang="en-US" err="1">
                <a:latin typeface="Calibri"/>
                <a:ea typeface="Calibri"/>
                <a:cs typeface="Calibri"/>
              </a:rPr>
              <a:t>eingangs</a:t>
            </a:r>
            <a:r>
              <a:rPr lang="en-US">
                <a:latin typeface="Calibri"/>
                <a:ea typeface="Calibri"/>
                <a:cs typeface="Calibri"/>
              </a:rPr>
              <a:t> </a:t>
            </a:r>
            <a:r>
              <a:rPr lang="en-US" err="1">
                <a:latin typeface="Calibri"/>
                <a:ea typeface="Calibri"/>
                <a:cs typeface="Calibri"/>
              </a:rPr>
              <a:t>erwähnt</a:t>
            </a:r>
          </a:p>
        </p:txBody>
      </p:sp>
      <p:sp>
        <p:nvSpPr>
          <p:cNvPr id="4" name="Foliennummernplatzhalter 3"/>
          <p:cNvSpPr>
            <a:spLocks noGrp="1"/>
          </p:cNvSpPr>
          <p:nvPr>
            <p:ph type="sldNum" sz="quarter" idx="5"/>
          </p:nvPr>
        </p:nvSpPr>
        <p:spPr/>
        <p:txBody>
          <a:bodyPr/>
          <a:lstStyle/>
          <a:p>
            <a:fld id="{B931185F-D0BB-4518-9576-E7621C92852A}" type="slidenum">
              <a:rPr lang="de-CH" smtClean="0"/>
              <a:t>14</a:t>
            </a:fld>
            <a:endParaRPr lang="de-CH"/>
          </a:p>
        </p:txBody>
      </p:sp>
    </p:spTree>
    <p:extLst>
      <p:ext uri="{BB962C8B-B14F-4D97-AF65-F5344CB8AC3E}">
        <p14:creationId xmlns:p14="http://schemas.microsoft.com/office/powerpoint/2010/main" val="1810435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latin typeface="Calibri"/>
                <a:ea typeface="Calibri"/>
                <a:cs typeface="Calibri"/>
              </a:rPr>
              <a:t>Öffentliche</a:t>
            </a:r>
            <a:r>
              <a:rPr lang="en-US">
                <a:latin typeface="Calibri"/>
                <a:ea typeface="Calibri"/>
                <a:cs typeface="Calibri"/>
              </a:rPr>
              <a:t> Sicherheit (</a:t>
            </a:r>
            <a:r>
              <a:rPr lang="en-US" err="1">
                <a:latin typeface="Calibri"/>
                <a:ea typeface="Calibri"/>
                <a:cs typeface="Calibri"/>
              </a:rPr>
              <a:t>Neubau</a:t>
            </a:r>
            <a:r>
              <a:rPr lang="en-US">
                <a:latin typeface="Calibri"/>
                <a:ea typeface="Calibri"/>
                <a:cs typeface="Calibri"/>
              </a:rPr>
              <a:t> MZG </a:t>
            </a:r>
            <a:r>
              <a:rPr lang="en-US" err="1">
                <a:latin typeface="Calibri"/>
                <a:ea typeface="Calibri"/>
                <a:cs typeface="Calibri"/>
              </a:rPr>
              <a:t>Tafers</a:t>
            </a:r>
            <a:r>
              <a:rPr lang="en-US">
                <a:latin typeface="Calibri"/>
                <a:ea typeface="Calibri"/>
                <a:cs typeface="Calibri"/>
              </a:rPr>
              <a:t>)</a:t>
            </a:r>
          </a:p>
          <a:p>
            <a:pPr marL="171450" indent="-171450">
              <a:buFont typeface="Calibri"/>
              <a:buChar char="-"/>
            </a:pPr>
            <a:r>
              <a:rPr lang="en-US">
                <a:latin typeface="Calibri"/>
                <a:ea typeface="Calibri"/>
                <a:cs typeface="Calibri"/>
              </a:rPr>
              <a:t>Kosten des Baus der </a:t>
            </a:r>
            <a:r>
              <a:rPr lang="en-US" err="1">
                <a:latin typeface="Calibri"/>
                <a:ea typeface="Calibri"/>
                <a:cs typeface="Calibri"/>
              </a:rPr>
              <a:t>richtigen</a:t>
            </a:r>
            <a:r>
              <a:rPr lang="en-US">
                <a:latin typeface="Calibri"/>
                <a:ea typeface="Calibri"/>
                <a:cs typeface="Calibri"/>
              </a:rPr>
              <a:t> Stelle </a:t>
            </a:r>
            <a:r>
              <a:rPr lang="en-US" err="1">
                <a:latin typeface="Calibri"/>
                <a:ea typeface="Calibri"/>
                <a:cs typeface="Calibri"/>
              </a:rPr>
              <a:t>zugewiesen</a:t>
            </a:r>
            <a:r>
              <a:rPr lang="en-US">
                <a:latin typeface="Calibri"/>
                <a:ea typeface="Calibri"/>
                <a:cs typeface="Calibri"/>
              </a:rPr>
              <a:t> (</a:t>
            </a:r>
            <a:r>
              <a:rPr lang="en-US" err="1">
                <a:latin typeface="Calibri"/>
                <a:ea typeface="Calibri"/>
                <a:cs typeface="Calibri"/>
              </a:rPr>
              <a:t>Feuerwehr</a:t>
            </a:r>
            <a:r>
              <a:rPr lang="en-US">
                <a:latin typeface="Calibri"/>
                <a:ea typeface="Calibri"/>
                <a:cs typeface="Calibri"/>
              </a:rPr>
              <a:t>). Aber </a:t>
            </a:r>
            <a:r>
              <a:rPr lang="en-US" err="1">
                <a:latin typeface="Calibri"/>
                <a:ea typeface="Calibri"/>
                <a:cs typeface="Calibri"/>
              </a:rPr>
              <a:t>fiel</a:t>
            </a:r>
            <a:r>
              <a:rPr lang="en-US">
                <a:latin typeface="Calibri"/>
                <a:ea typeface="Calibri"/>
                <a:cs typeface="Calibri"/>
              </a:rPr>
              <a:t> </a:t>
            </a:r>
            <a:r>
              <a:rPr lang="en-US" err="1">
                <a:latin typeface="Calibri"/>
                <a:ea typeface="Calibri"/>
                <a:cs typeface="Calibri"/>
              </a:rPr>
              <a:t>nicht</a:t>
            </a:r>
            <a:r>
              <a:rPr lang="en-US">
                <a:latin typeface="Calibri"/>
                <a:ea typeface="Calibri"/>
                <a:cs typeface="Calibri"/>
              </a:rPr>
              <a:t> </a:t>
            </a:r>
            <a:r>
              <a:rPr lang="en-US" err="1">
                <a:latin typeface="Calibri"/>
                <a:ea typeface="Calibri"/>
                <a:cs typeface="Calibri"/>
              </a:rPr>
              <a:t>alles</a:t>
            </a:r>
            <a:r>
              <a:rPr lang="en-US">
                <a:latin typeface="Calibri"/>
                <a:ea typeface="Calibri"/>
                <a:cs typeface="Calibri"/>
              </a:rPr>
              <a:t> an </a:t>
            </a:r>
            <a:r>
              <a:rPr lang="en-US" err="1">
                <a:latin typeface="Calibri"/>
                <a:ea typeface="Calibri"/>
                <a:cs typeface="Calibri"/>
              </a:rPr>
              <a:t>im</a:t>
            </a:r>
            <a:r>
              <a:rPr lang="en-US">
                <a:latin typeface="Calibri"/>
                <a:ea typeface="Calibri"/>
                <a:cs typeface="Calibri"/>
              </a:rPr>
              <a:t> Jahr 2023 (</a:t>
            </a:r>
            <a:r>
              <a:rPr lang="en-US" err="1">
                <a:latin typeface="Calibri"/>
                <a:ea typeface="Calibri"/>
                <a:cs typeface="Calibri"/>
              </a:rPr>
              <a:t>Einnahmen</a:t>
            </a:r>
            <a:r>
              <a:rPr lang="en-US">
                <a:latin typeface="Calibri"/>
                <a:ea typeface="Calibri"/>
                <a:cs typeface="Calibri"/>
              </a:rPr>
              <a:t> </a:t>
            </a:r>
            <a:r>
              <a:rPr lang="en-US" err="1">
                <a:latin typeface="Calibri"/>
                <a:ea typeface="Calibri"/>
                <a:cs typeface="Calibri"/>
              </a:rPr>
              <a:t>im</a:t>
            </a:r>
            <a:r>
              <a:rPr lang="en-US">
                <a:latin typeface="Calibri"/>
                <a:ea typeface="Calibri"/>
                <a:cs typeface="Calibri"/>
              </a:rPr>
              <a:t> Verkehr (1.157 Mio.)</a:t>
            </a:r>
          </a:p>
          <a:p>
            <a:pPr marL="171450" indent="-171450">
              <a:buFont typeface="Calibri"/>
              <a:buChar char="-"/>
            </a:pPr>
            <a:r>
              <a:rPr lang="en-US" err="1">
                <a:latin typeface="Calibri"/>
                <a:ea typeface="Calibri"/>
                <a:cs typeface="Calibri"/>
              </a:rPr>
              <a:t>Bildung</a:t>
            </a:r>
            <a:r>
              <a:rPr lang="en-US">
                <a:latin typeface="Calibri"/>
                <a:ea typeface="Calibri"/>
                <a:cs typeface="Calibri"/>
              </a:rPr>
              <a:t> (</a:t>
            </a:r>
            <a:r>
              <a:rPr lang="en-US" err="1">
                <a:latin typeface="Calibri"/>
                <a:ea typeface="Calibri"/>
                <a:cs typeface="Calibri"/>
              </a:rPr>
              <a:t>nicht</a:t>
            </a:r>
            <a:r>
              <a:rPr lang="en-US">
                <a:latin typeface="Calibri"/>
                <a:ea typeface="Calibri"/>
                <a:cs typeface="Calibri"/>
              </a:rPr>
              <a:t> alle Projekte des OS </a:t>
            </a:r>
            <a:r>
              <a:rPr lang="en-US" err="1">
                <a:latin typeface="Calibri"/>
                <a:ea typeface="Calibri"/>
                <a:cs typeface="Calibri"/>
              </a:rPr>
              <a:t>Verbandes</a:t>
            </a:r>
            <a:r>
              <a:rPr lang="en-US">
                <a:latin typeface="Calibri"/>
                <a:ea typeface="Calibri"/>
                <a:cs typeface="Calibri"/>
              </a:rPr>
              <a:t> </a:t>
            </a:r>
            <a:r>
              <a:rPr lang="en-US" err="1">
                <a:latin typeface="Calibri"/>
                <a:ea typeface="Calibri"/>
                <a:cs typeface="Calibri"/>
              </a:rPr>
              <a:t>konnten</a:t>
            </a:r>
            <a:r>
              <a:rPr lang="en-US">
                <a:latin typeface="Calibri"/>
                <a:ea typeface="Calibri"/>
                <a:cs typeface="Calibri"/>
              </a:rPr>
              <a:t> </a:t>
            </a:r>
            <a:r>
              <a:rPr lang="en-US" err="1">
                <a:latin typeface="Calibri"/>
                <a:ea typeface="Calibri"/>
                <a:cs typeface="Calibri"/>
              </a:rPr>
              <a:t>umgesetzt</a:t>
            </a:r>
            <a:r>
              <a:rPr lang="en-US">
                <a:latin typeface="Calibri"/>
                <a:ea typeface="Calibri"/>
                <a:cs typeface="Calibri"/>
              </a:rPr>
              <a:t> </a:t>
            </a:r>
            <a:r>
              <a:rPr lang="en-US" err="1">
                <a:latin typeface="Calibri"/>
                <a:ea typeface="Calibri"/>
                <a:cs typeface="Calibri"/>
              </a:rPr>
              <a:t>werden</a:t>
            </a:r>
            <a:r>
              <a:rPr lang="en-US">
                <a:latin typeface="Calibri"/>
                <a:ea typeface="Calibri"/>
                <a:cs typeface="Calibri"/>
              </a:rPr>
              <a:t> (</a:t>
            </a:r>
            <a:r>
              <a:rPr lang="en-US" err="1">
                <a:latin typeface="Calibri"/>
                <a:ea typeface="Calibri"/>
                <a:cs typeface="Calibri"/>
              </a:rPr>
              <a:t>Verschiebung</a:t>
            </a:r>
            <a:r>
              <a:rPr lang="en-US">
                <a:latin typeface="Calibri"/>
                <a:ea typeface="Calibri"/>
                <a:cs typeface="Calibri"/>
              </a:rPr>
              <a:t> auf 2024)</a:t>
            </a:r>
          </a:p>
          <a:p>
            <a:pPr marL="171450" indent="-171450">
              <a:buFont typeface="Calibri"/>
              <a:buChar char="-"/>
            </a:pPr>
            <a:r>
              <a:rPr lang="en-US" err="1">
                <a:latin typeface="Calibri"/>
                <a:ea typeface="Calibri"/>
                <a:cs typeface="Calibri"/>
              </a:rPr>
              <a:t>Soziale</a:t>
            </a:r>
            <a:r>
              <a:rPr lang="en-US">
                <a:latin typeface="Calibri"/>
                <a:ea typeface="Calibri"/>
                <a:cs typeface="Calibri"/>
              </a:rPr>
              <a:t> Wohlfahrt (</a:t>
            </a:r>
            <a:r>
              <a:rPr lang="en-US" err="1">
                <a:latin typeface="Calibri"/>
                <a:ea typeface="Calibri"/>
                <a:cs typeface="Calibri"/>
              </a:rPr>
              <a:t>Jugendraum</a:t>
            </a:r>
            <a:r>
              <a:rPr lang="en-US">
                <a:latin typeface="Calibri"/>
                <a:ea typeface="Calibri"/>
                <a:cs typeface="Calibri"/>
              </a:rPr>
              <a:t> MZG </a:t>
            </a:r>
            <a:r>
              <a:rPr lang="en-US" err="1">
                <a:latin typeface="Calibri"/>
                <a:ea typeface="Calibri"/>
                <a:cs typeface="Calibri"/>
              </a:rPr>
              <a:t>Tafers</a:t>
            </a:r>
            <a:r>
              <a:rPr lang="en-US">
                <a:latin typeface="Calibri"/>
                <a:ea typeface="Calibri"/>
                <a:cs typeface="Calibri"/>
              </a:rPr>
              <a:t>, </a:t>
            </a:r>
            <a:r>
              <a:rPr lang="en-US" err="1">
                <a:latin typeface="Calibri"/>
                <a:ea typeface="Calibri"/>
                <a:cs typeface="Calibri"/>
              </a:rPr>
              <a:t>auch</a:t>
            </a:r>
            <a:r>
              <a:rPr lang="en-US">
                <a:latin typeface="Calibri"/>
                <a:ea typeface="Calibri"/>
                <a:cs typeface="Calibri"/>
              </a:rPr>
              <a:t> </a:t>
            </a:r>
            <a:r>
              <a:rPr lang="en-US" err="1">
                <a:latin typeface="Calibri"/>
                <a:ea typeface="Calibri"/>
                <a:cs typeface="Calibri"/>
              </a:rPr>
              <a:t>wieder</a:t>
            </a:r>
            <a:r>
              <a:rPr lang="en-US">
                <a:latin typeface="Calibri"/>
                <a:ea typeface="Calibri"/>
                <a:cs typeface="Calibri"/>
              </a:rPr>
              <a:t> </a:t>
            </a:r>
            <a:r>
              <a:rPr lang="en-US" err="1">
                <a:latin typeface="Calibri"/>
                <a:ea typeface="Calibri"/>
                <a:cs typeface="Calibri"/>
              </a:rPr>
              <a:t>Umbuchung</a:t>
            </a:r>
          </a:p>
          <a:p>
            <a:pPr marL="171450" indent="-171450">
              <a:buFont typeface="Calibri"/>
              <a:buChar char="-"/>
            </a:pPr>
            <a:r>
              <a:rPr lang="en-US" err="1">
                <a:latin typeface="Calibri"/>
                <a:ea typeface="Calibri"/>
                <a:cs typeface="Calibri"/>
              </a:rPr>
              <a:t>Volkswirtschaft</a:t>
            </a:r>
            <a:r>
              <a:rPr lang="en-US">
                <a:latin typeface="Calibri"/>
                <a:ea typeface="Calibri"/>
                <a:cs typeface="Calibri"/>
              </a:rPr>
              <a:t> (</a:t>
            </a:r>
            <a:r>
              <a:rPr lang="en-US" err="1">
                <a:latin typeface="Calibri"/>
                <a:ea typeface="Calibri"/>
                <a:cs typeface="Calibri"/>
              </a:rPr>
              <a:t>Fernwärmezentrale</a:t>
            </a:r>
            <a:r>
              <a:rPr lang="en-US">
                <a:latin typeface="Calibri"/>
                <a:ea typeface="Calibri"/>
                <a:cs typeface="Calibri"/>
              </a:rPr>
              <a:t> MZG </a:t>
            </a:r>
            <a:r>
              <a:rPr lang="en-US" err="1">
                <a:latin typeface="Calibri"/>
                <a:ea typeface="Calibri"/>
                <a:cs typeface="Calibri"/>
              </a:rPr>
              <a:t>Tafers</a:t>
            </a:r>
            <a:r>
              <a:rPr lang="en-US">
                <a:latin typeface="Calibri"/>
                <a:ea typeface="Calibri"/>
                <a:cs typeface="Calibri"/>
              </a:rPr>
              <a:t>)</a:t>
            </a:r>
          </a:p>
        </p:txBody>
      </p:sp>
      <p:sp>
        <p:nvSpPr>
          <p:cNvPr id="4" name="Foliennummernplatzhalter 3"/>
          <p:cNvSpPr>
            <a:spLocks noGrp="1"/>
          </p:cNvSpPr>
          <p:nvPr>
            <p:ph type="sldNum" sz="quarter" idx="5"/>
          </p:nvPr>
        </p:nvSpPr>
        <p:spPr/>
        <p:txBody>
          <a:bodyPr/>
          <a:lstStyle/>
          <a:p>
            <a:fld id="{B931185F-D0BB-4518-9576-E7621C92852A}" type="slidenum">
              <a:rPr lang="de-CH" smtClean="0"/>
              <a:t>16</a:t>
            </a:fld>
            <a:endParaRPr lang="de-CH"/>
          </a:p>
        </p:txBody>
      </p:sp>
    </p:spTree>
    <p:extLst>
      <p:ext uri="{BB962C8B-B14F-4D97-AF65-F5344CB8AC3E}">
        <p14:creationId xmlns:p14="http://schemas.microsoft.com/office/powerpoint/2010/main" val="2768599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Calibri"/>
                <a:ea typeface="Calibri"/>
                <a:cs typeface="Calibri"/>
              </a:rPr>
              <a:t>Stand Projekte</a:t>
            </a:r>
          </a:p>
          <a:p>
            <a:endParaRPr lang="en-US">
              <a:latin typeface="Calibri"/>
              <a:ea typeface="Calibri"/>
              <a:cs typeface="Calibri"/>
            </a:endParaRPr>
          </a:p>
          <a:p>
            <a:r>
              <a:rPr lang="en-US">
                <a:latin typeface="Calibri"/>
                <a:ea typeface="Calibri"/>
                <a:cs typeface="Calibri"/>
              </a:rPr>
              <a:t>MZG </a:t>
            </a:r>
            <a:r>
              <a:rPr lang="en-US" err="1">
                <a:latin typeface="Calibri"/>
                <a:ea typeface="Calibri"/>
                <a:cs typeface="Calibri"/>
              </a:rPr>
              <a:t>Tafers</a:t>
            </a:r>
            <a:r>
              <a:rPr lang="en-US">
                <a:latin typeface="Calibri"/>
                <a:ea typeface="Calibri"/>
                <a:cs typeface="Calibri"/>
              </a:rPr>
              <a:t> </a:t>
            </a:r>
            <a:r>
              <a:rPr lang="en-US" err="1">
                <a:latin typeface="Calibri"/>
                <a:ea typeface="Calibri"/>
                <a:cs typeface="Calibri"/>
              </a:rPr>
              <a:t>im</a:t>
            </a:r>
            <a:r>
              <a:rPr lang="en-US">
                <a:latin typeface="Calibri"/>
                <a:ea typeface="Calibri"/>
                <a:cs typeface="Calibri"/>
              </a:rPr>
              <a:t> 2024 </a:t>
            </a:r>
            <a:r>
              <a:rPr lang="en-US" err="1">
                <a:latin typeface="Calibri"/>
                <a:ea typeface="Calibri"/>
                <a:cs typeface="Calibri"/>
              </a:rPr>
              <a:t>abgeschlossen</a:t>
            </a:r>
            <a:r>
              <a:rPr lang="en-US">
                <a:latin typeface="Calibri"/>
                <a:ea typeface="Calibri"/>
                <a:cs typeface="Calibri"/>
              </a:rPr>
              <a:t> (Zahl hie </a:t>
            </a:r>
            <a:r>
              <a:rPr lang="en-US" err="1">
                <a:latin typeface="Calibri"/>
                <a:ea typeface="Calibri"/>
                <a:cs typeface="Calibri"/>
              </a:rPr>
              <a:t>bereits</a:t>
            </a:r>
            <a:r>
              <a:rPr lang="en-US">
                <a:latin typeface="Calibri"/>
                <a:ea typeface="Calibri"/>
                <a:cs typeface="Calibri"/>
              </a:rPr>
              <a:t> </a:t>
            </a:r>
            <a:r>
              <a:rPr lang="en-US" err="1">
                <a:latin typeface="Calibri"/>
                <a:ea typeface="Calibri"/>
                <a:cs typeface="Calibri"/>
              </a:rPr>
              <a:t>sehr</a:t>
            </a:r>
            <a:r>
              <a:rPr lang="en-US">
                <a:latin typeface="Calibri"/>
                <a:ea typeface="Calibri"/>
                <a:cs typeface="Calibri"/>
              </a:rPr>
              <a:t> fix, </a:t>
            </a:r>
            <a:r>
              <a:rPr lang="en-US" err="1">
                <a:latin typeface="Calibri"/>
                <a:ea typeface="Calibri"/>
                <a:cs typeface="Calibri"/>
              </a:rPr>
              <a:t>Mehrchöschte</a:t>
            </a:r>
            <a:r>
              <a:rPr lang="en-US">
                <a:latin typeface="Calibri"/>
                <a:ea typeface="Calibri"/>
                <a:cs typeface="Calibri"/>
              </a:rPr>
              <a:t> </a:t>
            </a:r>
            <a:r>
              <a:rPr lang="en-US" err="1">
                <a:latin typeface="Calibri"/>
                <a:ea typeface="Calibri"/>
                <a:cs typeface="Calibri"/>
              </a:rPr>
              <a:t>vo</a:t>
            </a:r>
            <a:r>
              <a:rPr lang="en-US">
                <a:latin typeface="Calibri"/>
                <a:ea typeface="Calibri"/>
                <a:cs typeface="Calibri"/>
              </a:rPr>
              <a:t> under 10%)</a:t>
            </a:r>
          </a:p>
          <a:p>
            <a:endParaRPr lang="en-US">
              <a:latin typeface="Calibri"/>
              <a:ea typeface="Calibri"/>
              <a:cs typeface="Calibri"/>
            </a:endParaRPr>
          </a:p>
          <a:p>
            <a:r>
              <a:rPr lang="en-US">
                <a:latin typeface="Calibri"/>
                <a:ea typeface="Calibri"/>
                <a:cs typeface="Calibri"/>
              </a:rPr>
              <a:t>MZG </a:t>
            </a:r>
            <a:r>
              <a:rPr lang="en-US" err="1">
                <a:latin typeface="Calibri"/>
                <a:ea typeface="Calibri"/>
                <a:cs typeface="Calibri"/>
              </a:rPr>
              <a:t>Alterswil</a:t>
            </a:r>
            <a:r>
              <a:rPr lang="en-US">
                <a:latin typeface="Calibri"/>
                <a:ea typeface="Calibri"/>
                <a:cs typeface="Calibri"/>
              </a:rPr>
              <a:t> </a:t>
            </a:r>
            <a:r>
              <a:rPr lang="en-US" err="1">
                <a:latin typeface="Calibri"/>
                <a:ea typeface="Calibri"/>
                <a:cs typeface="Calibri"/>
              </a:rPr>
              <a:t>sötti</a:t>
            </a:r>
            <a:r>
              <a:rPr lang="en-US">
                <a:latin typeface="Calibri"/>
                <a:ea typeface="Calibri"/>
                <a:cs typeface="Calibri"/>
              </a:rPr>
              <a:t> oh </a:t>
            </a:r>
            <a:r>
              <a:rPr lang="en-US" err="1">
                <a:latin typeface="Calibri"/>
                <a:ea typeface="Calibri"/>
                <a:cs typeface="Calibri"/>
              </a:rPr>
              <a:t>im</a:t>
            </a:r>
            <a:r>
              <a:rPr lang="en-US">
                <a:latin typeface="Calibri"/>
                <a:ea typeface="Calibri"/>
                <a:cs typeface="Calibri"/>
              </a:rPr>
              <a:t> 2024 </a:t>
            </a:r>
            <a:r>
              <a:rPr lang="en-US" err="1">
                <a:latin typeface="Calibri"/>
                <a:ea typeface="Calibri"/>
                <a:cs typeface="Calibri"/>
              </a:rPr>
              <a:t>abgschlosse</a:t>
            </a:r>
            <a:r>
              <a:rPr lang="en-US">
                <a:latin typeface="Calibri"/>
                <a:ea typeface="Calibri"/>
                <a:cs typeface="Calibri"/>
              </a:rPr>
              <a:t> </a:t>
            </a:r>
            <a:r>
              <a:rPr lang="en-US" err="1">
                <a:latin typeface="Calibri"/>
                <a:ea typeface="Calibri"/>
                <a:cs typeface="Calibri"/>
              </a:rPr>
              <a:t>wärde</a:t>
            </a:r>
            <a:r>
              <a:rPr lang="en-US">
                <a:latin typeface="Calibri"/>
                <a:ea typeface="Calibri"/>
                <a:cs typeface="Calibri"/>
              </a:rPr>
              <a:t> (oh hie </a:t>
            </a:r>
            <a:r>
              <a:rPr lang="en-US" err="1">
                <a:latin typeface="Calibri"/>
                <a:ea typeface="Calibri"/>
                <a:cs typeface="Calibri"/>
              </a:rPr>
              <a:t>nid</a:t>
            </a:r>
            <a:r>
              <a:rPr lang="en-US">
                <a:latin typeface="Calibri"/>
                <a:ea typeface="Calibri"/>
                <a:cs typeface="Calibri"/>
              </a:rPr>
              <a:t> </a:t>
            </a:r>
            <a:r>
              <a:rPr lang="en-US" err="1">
                <a:latin typeface="Calibri"/>
                <a:ea typeface="Calibri"/>
                <a:cs typeface="Calibri"/>
              </a:rPr>
              <a:t>Mehrchöschte</a:t>
            </a:r>
            <a:r>
              <a:rPr lang="en-US">
                <a:latin typeface="Calibri"/>
                <a:ea typeface="Calibri"/>
                <a:cs typeface="Calibri"/>
              </a:rPr>
              <a:t> </a:t>
            </a:r>
            <a:r>
              <a:rPr lang="en-US" err="1">
                <a:latin typeface="Calibri"/>
                <a:ea typeface="Calibri"/>
                <a:cs typeface="Calibri"/>
              </a:rPr>
              <a:t>vo</a:t>
            </a:r>
            <a:r>
              <a:rPr lang="en-US">
                <a:latin typeface="Calibri"/>
                <a:ea typeface="Calibri"/>
                <a:cs typeface="Calibri"/>
              </a:rPr>
              <a:t> meh </a:t>
            </a:r>
            <a:r>
              <a:rPr lang="en-US" err="1">
                <a:latin typeface="Calibri"/>
                <a:ea typeface="Calibri"/>
                <a:cs typeface="Calibri"/>
              </a:rPr>
              <a:t>aus</a:t>
            </a:r>
            <a:r>
              <a:rPr lang="en-US">
                <a:latin typeface="Calibri"/>
                <a:ea typeface="Calibri"/>
                <a:cs typeface="Calibri"/>
              </a:rPr>
              <a:t> 10% </a:t>
            </a:r>
            <a:r>
              <a:rPr lang="en-US" err="1">
                <a:latin typeface="Calibri"/>
                <a:ea typeface="Calibri"/>
                <a:cs typeface="Calibri"/>
              </a:rPr>
              <a:t>erwartet</a:t>
            </a:r>
            <a:r>
              <a:rPr lang="en-US">
                <a:latin typeface="Calibri"/>
                <a:ea typeface="Calibri"/>
                <a:cs typeface="Calibri"/>
              </a:rPr>
              <a:t>, </a:t>
            </a:r>
            <a:r>
              <a:rPr lang="en-US" err="1">
                <a:latin typeface="Calibri"/>
                <a:ea typeface="Calibri"/>
                <a:cs typeface="Calibri"/>
              </a:rPr>
              <a:t>sötti</a:t>
            </a:r>
            <a:r>
              <a:rPr lang="en-US">
                <a:latin typeface="Calibri"/>
                <a:ea typeface="Calibri"/>
                <a:cs typeface="Calibri"/>
              </a:rPr>
              <a:t> oh under 10% </a:t>
            </a:r>
            <a:r>
              <a:rPr lang="en-US" err="1">
                <a:latin typeface="Calibri"/>
                <a:ea typeface="Calibri"/>
                <a:cs typeface="Calibri"/>
              </a:rPr>
              <a:t>si</a:t>
            </a:r>
            <a:r>
              <a:rPr lang="en-US">
                <a:latin typeface="Calibri"/>
                <a:ea typeface="Calibri"/>
                <a:cs typeface="Calibri"/>
              </a:rPr>
              <a:t>)</a:t>
            </a:r>
          </a:p>
          <a:p>
            <a:endParaRPr lang="en-US">
              <a:latin typeface="Calibri"/>
              <a:ea typeface="Calibri"/>
              <a:cs typeface="Calibri"/>
            </a:endParaRPr>
          </a:p>
          <a:p>
            <a:r>
              <a:rPr lang="en-US">
                <a:latin typeface="Calibri"/>
                <a:ea typeface="Calibri"/>
                <a:cs typeface="Calibri"/>
              </a:rPr>
              <a:t>Die </a:t>
            </a:r>
            <a:r>
              <a:rPr lang="en-US" err="1">
                <a:latin typeface="Calibri"/>
                <a:ea typeface="Calibri"/>
                <a:cs typeface="Calibri"/>
              </a:rPr>
              <a:t>orangene</a:t>
            </a:r>
            <a:r>
              <a:rPr lang="en-US">
                <a:latin typeface="Calibri"/>
                <a:ea typeface="Calibri"/>
                <a:cs typeface="Calibri"/>
              </a:rPr>
              <a:t> </a:t>
            </a:r>
            <a:r>
              <a:rPr lang="en-US" err="1">
                <a:latin typeface="Calibri"/>
                <a:ea typeface="Calibri"/>
                <a:cs typeface="Calibri"/>
              </a:rPr>
              <a:t>Projektkredit</a:t>
            </a:r>
            <a:r>
              <a:rPr lang="en-US">
                <a:latin typeface="Calibri"/>
                <a:ea typeface="Calibri"/>
                <a:cs typeface="Calibri"/>
              </a:rPr>
              <a:t> </a:t>
            </a:r>
            <a:r>
              <a:rPr lang="en-US" err="1">
                <a:latin typeface="Calibri"/>
                <a:ea typeface="Calibri"/>
                <a:cs typeface="Calibri"/>
              </a:rPr>
              <a:t>wötteni</a:t>
            </a:r>
            <a:r>
              <a:rPr lang="en-US">
                <a:latin typeface="Calibri"/>
                <a:ea typeface="Calibri"/>
                <a:cs typeface="Calibri"/>
              </a:rPr>
              <a:t> </a:t>
            </a:r>
            <a:r>
              <a:rPr lang="en-US" err="1">
                <a:latin typeface="Calibri"/>
                <a:ea typeface="Calibri"/>
                <a:cs typeface="Calibri"/>
              </a:rPr>
              <a:t>nid</a:t>
            </a:r>
            <a:r>
              <a:rPr lang="en-US">
                <a:latin typeface="Calibri"/>
                <a:ea typeface="Calibri"/>
                <a:cs typeface="Calibri"/>
              </a:rPr>
              <a:t> I ga. Weil die </a:t>
            </a:r>
            <a:r>
              <a:rPr lang="en-US" err="1">
                <a:latin typeface="Calibri"/>
                <a:ea typeface="Calibri"/>
                <a:cs typeface="Calibri"/>
              </a:rPr>
              <a:t>ziege</a:t>
            </a:r>
            <a:r>
              <a:rPr lang="en-US">
                <a:latin typeface="Calibri"/>
                <a:ea typeface="Calibri"/>
                <a:cs typeface="Calibri"/>
              </a:rPr>
              <a:t> </a:t>
            </a:r>
            <a:r>
              <a:rPr lang="en-US" err="1">
                <a:latin typeface="Calibri"/>
                <a:ea typeface="Calibri"/>
                <a:cs typeface="Calibri"/>
              </a:rPr>
              <a:t>mehr</a:t>
            </a:r>
            <a:r>
              <a:rPr lang="en-US">
                <a:latin typeface="Calibri"/>
                <a:ea typeface="Calibri"/>
                <a:cs typeface="Calibri"/>
              </a:rPr>
              <a:t> </a:t>
            </a:r>
            <a:r>
              <a:rPr lang="en-US" err="1">
                <a:latin typeface="Calibri"/>
                <a:ea typeface="Calibri"/>
                <a:cs typeface="Calibri"/>
              </a:rPr>
              <a:t>euch</a:t>
            </a:r>
            <a:r>
              <a:rPr lang="en-US">
                <a:latin typeface="Calibri"/>
                <a:ea typeface="Calibri"/>
                <a:cs typeface="Calibri"/>
              </a:rPr>
              <a:t> </a:t>
            </a:r>
            <a:r>
              <a:rPr lang="en-US" err="1">
                <a:latin typeface="Calibri"/>
                <a:ea typeface="Calibri"/>
                <a:cs typeface="Calibri"/>
              </a:rPr>
              <a:t>nei</a:t>
            </a:r>
            <a:r>
              <a:rPr lang="en-US">
                <a:latin typeface="Calibri"/>
                <a:ea typeface="Calibri"/>
                <a:cs typeface="Calibri"/>
              </a:rPr>
              <a:t> no under </a:t>
            </a:r>
            <a:r>
              <a:rPr lang="en-US" err="1">
                <a:latin typeface="Calibri"/>
                <a:ea typeface="Calibri"/>
                <a:cs typeface="Calibri"/>
              </a:rPr>
              <a:t>verschiedenes</a:t>
            </a:r>
            <a:r>
              <a:rPr lang="en-US">
                <a:latin typeface="Calibri"/>
                <a:ea typeface="Calibri"/>
                <a:cs typeface="Calibri"/>
              </a:rPr>
              <a:t> </a:t>
            </a:r>
            <a:r>
              <a:rPr lang="en-US" err="1">
                <a:latin typeface="Calibri"/>
                <a:ea typeface="Calibri"/>
                <a:cs typeface="Calibri"/>
              </a:rPr>
              <a:t>im</a:t>
            </a:r>
            <a:r>
              <a:rPr lang="en-US">
                <a:latin typeface="Calibri"/>
                <a:ea typeface="Calibri"/>
                <a:cs typeface="Calibri"/>
              </a:rPr>
              <a:t> Detail. Sehr </a:t>
            </a:r>
            <a:r>
              <a:rPr lang="en-US" err="1">
                <a:latin typeface="Calibri"/>
                <a:ea typeface="Calibri"/>
                <a:cs typeface="Calibri"/>
              </a:rPr>
              <a:t>erfreulich</a:t>
            </a:r>
            <a:r>
              <a:rPr lang="en-US">
                <a:latin typeface="Calibri"/>
                <a:ea typeface="Calibri"/>
                <a:cs typeface="Calibri"/>
              </a:rPr>
              <a:t>, </a:t>
            </a:r>
            <a:r>
              <a:rPr lang="en-US" err="1">
                <a:latin typeface="Calibri"/>
                <a:ea typeface="Calibri"/>
                <a:cs typeface="Calibri"/>
              </a:rPr>
              <a:t>vüü</a:t>
            </a:r>
            <a:r>
              <a:rPr lang="en-US">
                <a:latin typeface="Calibri"/>
                <a:ea typeface="Calibri"/>
                <a:cs typeface="Calibri"/>
              </a:rPr>
              <a:t> Projekt </a:t>
            </a:r>
            <a:r>
              <a:rPr lang="en-US" err="1">
                <a:latin typeface="Calibri"/>
                <a:ea typeface="Calibri"/>
                <a:cs typeface="Calibri"/>
              </a:rPr>
              <a:t>underum</a:t>
            </a:r>
            <a:r>
              <a:rPr lang="en-US">
                <a:latin typeface="Calibri"/>
                <a:ea typeface="Calibri"/>
                <a:cs typeface="Calibri"/>
              </a:rPr>
              <a:t> Kredit </a:t>
            </a:r>
            <a:r>
              <a:rPr lang="en-US" err="1">
                <a:latin typeface="Calibri"/>
                <a:ea typeface="Calibri"/>
                <a:cs typeface="Calibri"/>
              </a:rPr>
              <a:t>abgschlosse</a:t>
            </a:r>
            <a:r>
              <a:rPr lang="en-US">
                <a:latin typeface="Calibri"/>
                <a:ea typeface="Calibri"/>
                <a:cs typeface="Calibri"/>
              </a:rPr>
              <a:t>.</a:t>
            </a:r>
          </a:p>
        </p:txBody>
      </p:sp>
      <p:sp>
        <p:nvSpPr>
          <p:cNvPr id="4" name="Foliennummernplatzhalter 3"/>
          <p:cNvSpPr>
            <a:spLocks noGrp="1"/>
          </p:cNvSpPr>
          <p:nvPr>
            <p:ph type="sldNum" sz="quarter" idx="5"/>
          </p:nvPr>
        </p:nvSpPr>
        <p:spPr/>
        <p:txBody>
          <a:bodyPr/>
          <a:lstStyle/>
          <a:p>
            <a:fld id="{B931185F-D0BB-4518-9576-E7621C92852A}" type="slidenum">
              <a:rPr lang="de-CH" smtClean="0"/>
              <a:t>17</a:t>
            </a:fld>
            <a:endParaRPr lang="de-CH"/>
          </a:p>
        </p:txBody>
      </p:sp>
    </p:spTree>
    <p:extLst>
      <p:ext uri="{BB962C8B-B14F-4D97-AF65-F5344CB8AC3E}">
        <p14:creationId xmlns:p14="http://schemas.microsoft.com/office/powerpoint/2010/main" val="2531620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B931185F-D0BB-4518-9576-E7621C92852A}" type="slidenum">
              <a:rPr lang="de-CH" smtClean="0"/>
              <a:t>23</a:t>
            </a:fld>
            <a:endParaRPr lang="de-CH"/>
          </a:p>
        </p:txBody>
      </p:sp>
    </p:spTree>
    <p:extLst>
      <p:ext uri="{BB962C8B-B14F-4D97-AF65-F5344CB8AC3E}">
        <p14:creationId xmlns:p14="http://schemas.microsoft.com/office/powerpoint/2010/main" val="3970352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B931185F-D0BB-4518-9576-E7621C92852A}" type="slidenum">
              <a:rPr lang="de-CH" smtClean="0"/>
              <a:t>24</a:t>
            </a:fld>
            <a:endParaRPr lang="de-CH"/>
          </a:p>
        </p:txBody>
      </p:sp>
    </p:spTree>
    <p:extLst>
      <p:ext uri="{BB962C8B-B14F-4D97-AF65-F5344CB8AC3E}">
        <p14:creationId xmlns:p14="http://schemas.microsoft.com/office/powerpoint/2010/main" val="4285503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39115" lvl="1" indent="-267970">
              <a:buFont typeface="Arial" panose="020B0604020202020204" pitchFamily="34" charset="0"/>
              <a:buChar char="•"/>
            </a:pPr>
            <a:r>
              <a:rPr lang="de-CH" sz="1200" kern="0">
                <a:latin typeface="Futura Bk BT"/>
              </a:rPr>
              <a:t>Am 17. November 2017 erteilte der damalige Bildungsdirektor Jean-Pierre </a:t>
            </a:r>
            <a:r>
              <a:rPr lang="de-CH" sz="1200" kern="0" err="1">
                <a:latin typeface="Futura Bk BT"/>
              </a:rPr>
              <a:t>Siggen</a:t>
            </a:r>
            <a:r>
              <a:rPr lang="de-CH" sz="1200" kern="0">
                <a:latin typeface="Futura Bk BT"/>
              </a:rPr>
              <a:t> den Gemeinden Heitenried und St. Antoni die befristete Bewilligung zur Führung von zwei Quartierschulen gemäss Art. 50 Abs. 3 </a:t>
            </a:r>
            <a:r>
              <a:rPr lang="de-CH" sz="1200" kern="0" err="1">
                <a:latin typeface="Futura Bk BT"/>
              </a:rPr>
              <a:t>SchG</a:t>
            </a:r>
            <a:r>
              <a:rPr lang="de-CH" sz="1200" kern="0">
                <a:latin typeface="Futura Bk BT"/>
              </a:rPr>
              <a:t> von SJ 2018/19 bis SJ 2020/21.</a:t>
            </a:r>
          </a:p>
          <a:p>
            <a:pPr marL="539115" lvl="1" indent="-267970">
              <a:buFont typeface="Arial" panose="020B0604020202020204" pitchFamily="34" charset="0"/>
              <a:buChar char="•"/>
            </a:pPr>
            <a:r>
              <a:rPr lang="de-CH" sz="1200" kern="0">
                <a:latin typeface="Futura Bk BT"/>
              </a:rPr>
              <a:t>Mit der Fusion der Gemeinden Alterswil, St. Antoni und Tafers auf den </a:t>
            </a:r>
            <a:br>
              <a:rPr lang="de-CH" sz="1200" kern="0">
                <a:latin typeface="Futura Bk BT"/>
              </a:rPr>
            </a:br>
            <a:r>
              <a:rPr lang="de-CH" sz="1200" kern="0">
                <a:latin typeface="Futura Bk BT"/>
              </a:rPr>
              <a:t>1. Januar 2021 hat die Gemeinde Tafers diese befristete Schulkreiszusammenlegung geerbt.</a:t>
            </a:r>
          </a:p>
          <a:p>
            <a:pPr marL="539115" lvl="1" indent="-267970">
              <a:buFont typeface="Arial" panose="020B0604020202020204" pitchFamily="34" charset="0"/>
              <a:buChar char="•"/>
            </a:pPr>
            <a:r>
              <a:rPr lang="de-CH" sz="1200" kern="0">
                <a:latin typeface="Futura Bk BT"/>
              </a:rPr>
              <a:t>Um mehr Zeit für die Findung einer definitiven Lösung zu haben, wurde die befristete Schulkreiszusammenlegung am 11. Dezember 2020 bis Ende SJ 2023/24 verlängert. Herr Staatsrat </a:t>
            </a:r>
            <a:r>
              <a:rPr lang="de-CH" sz="1200" kern="0" err="1">
                <a:latin typeface="Futura Bk BT"/>
              </a:rPr>
              <a:t>Siggen</a:t>
            </a:r>
            <a:r>
              <a:rPr lang="de-CH" sz="1200" kern="0">
                <a:latin typeface="Futura Bk BT"/>
              </a:rPr>
              <a:t> forderte damals, dass «Bis zum Schuljahresbeginn 2024/25 eine </a:t>
            </a:r>
            <a:r>
              <a:rPr lang="de-CH" sz="1200" kern="0" err="1">
                <a:latin typeface="Futura Bk BT"/>
              </a:rPr>
              <a:t>reglementskonforme</a:t>
            </a:r>
            <a:r>
              <a:rPr lang="de-CH" sz="1200" kern="0">
                <a:latin typeface="Futura Bk BT"/>
              </a:rPr>
              <a:t> (Art. 50 Abs. 3. sowie 60 Abs. 3 </a:t>
            </a:r>
            <a:r>
              <a:rPr lang="de-CH" sz="1200" kern="0" err="1">
                <a:latin typeface="Futura Bk BT"/>
              </a:rPr>
              <a:t>SchG</a:t>
            </a:r>
            <a:r>
              <a:rPr lang="de-CH" sz="1200" kern="0">
                <a:latin typeface="Futura Bk BT"/>
              </a:rPr>
              <a:t>, Art. 44 </a:t>
            </a:r>
            <a:r>
              <a:rPr lang="de-CH" sz="1200" kern="0" err="1">
                <a:latin typeface="Futura Bk BT"/>
              </a:rPr>
              <a:t>SchR</a:t>
            </a:r>
            <a:r>
              <a:rPr lang="de-CH" sz="1200" kern="0">
                <a:latin typeface="Futura Bk BT"/>
              </a:rPr>
              <a:t>) und nachhaltige Lösung für den Schulkreis Tafers-Heitenried» gefunden werden muss.</a:t>
            </a:r>
          </a:p>
          <a:p>
            <a:endParaRPr lang="de-CH"/>
          </a:p>
        </p:txBody>
      </p:sp>
      <p:sp>
        <p:nvSpPr>
          <p:cNvPr id="4" name="Foliennummernplatzhalter 3"/>
          <p:cNvSpPr>
            <a:spLocks noGrp="1"/>
          </p:cNvSpPr>
          <p:nvPr>
            <p:ph type="sldNum" sz="quarter" idx="5"/>
          </p:nvPr>
        </p:nvSpPr>
        <p:spPr/>
        <p:txBody>
          <a:bodyPr/>
          <a:lstStyle/>
          <a:p>
            <a:fld id="{B931185F-D0BB-4518-9576-E7621C92852A}" type="slidenum">
              <a:rPr lang="de-CH" smtClean="0"/>
              <a:t>27</a:t>
            </a:fld>
            <a:endParaRPr lang="de-CH"/>
          </a:p>
        </p:txBody>
      </p:sp>
    </p:spTree>
    <p:extLst>
      <p:ext uri="{BB962C8B-B14F-4D97-AF65-F5344CB8AC3E}">
        <p14:creationId xmlns:p14="http://schemas.microsoft.com/office/powerpoint/2010/main" val="980722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39115" lvl="1" indent="-267970">
              <a:buFont typeface="Arial" panose="020B0604020202020204" pitchFamily="34" charset="0"/>
              <a:buChar char="•"/>
            </a:pPr>
            <a:r>
              <a:rPr lang="de-CH" sz="1200" kern="0">
                <a:latin typeface="Futura Bk BT"/>
              </a:rPr>
              <a:t>Seit März 2022 haben die Gemeinden Heitenried und Tafers zusammen mit dem Schulinspektor an zahlreichen Sitzungen an der definitiven Lösung des Schulkreises Tafers-Heitenried gearbeitet.</a:t>
            </a:r>
          </a:p>
          <a:p>
            <a:pPr marL="539115" lvl="1" indent="-267970">
              <a:buFont typeface="Arial" panose="020B0604020202020204" pitchFamily="34" charset="0"/>
              <a:buChar char="•"/>
            </a:pPr>
            <a:r>
              <a:rPr lang="de-CH" sz="1200" kern="0">
                <a:latin typeface="Futura Bk BT"/>
              </a:rPr>
              <a:t>18. September 2023: Treffen mit Frau Staatsrätin Sylvie Bonvin-</a:t>
            </a:r>
            <a:r>
              <a:rPr lang="de-CH" sz="1200" kern="0" err="1">
                <a:latin typeface="Futura Bk BT"/>
              </a:rPr>
              <a:t>Sansonnens</a:t>
            </a:r>
            <a:r>
              <a:rPr lang="de-CH" sz="1200" kern="0">
                <a:latin typeface="Futura Bk BT"/>
              </a:rPr>
              <a:t> zum Thema «Neuorganisation Schulkreis Tafers-Heitenried». Nach dieser Sitzung verlangt die Staatsrätin eine externe Analyse, denn die Gemeinden haben aufgrund der einzigartigen Situation vom Kanton gewisse Zugeständnisse gefordert.</a:t>
            </a:r>
          </a:p>
          <a:p>
            <a:pPr marL="539115" lvl="1" indent="-267970">
              <a:buFont typeface="Arial" panose="020B0604020202020204" pitchFamily="34" charset="0"/>
              <a:buChar char="•"/>
            </a:pPr>
            <a:r>
              <a:rPr lang="de-CH" sz="1200" kern="0">
                <a:latin typeface="Futura Bk BT"/>
              </a:rPr>
              <a:t>Kanton anerkennt die einzigartige Situation nicht und macht den Gemeinden einen Vorschlag, den der Gemeinderat Tafers so nicht akzeptiert.</a:t>
            </a:r>
          </a:p>
          <a:p>
            <a:pPr marL="539115" lvl="1" indent="-267970">
              <a:buFont typeface="Arial" panose="020B0604020202020204" pitchFamily="34" charset="0"/>
              <a:buChar char="•"/>
            </a:pPr>
            <a:r>
              <a:rPr lang="de-CH" sz="1200" kern="0">
                <a:latin typeface="Futura Bk BT"/>
              </a:rPr>
              <a:t>Erneutes Treffen mit der Direktion für Bildung und kulturelle Angelegenheiten, aber dieses Mal aufgrund der krankheitsbedingten Abwesenheit der Staatsrätin mit ihrem Stellvertreter, Herrn Staatsrat Didier Castella.</a:t>
            </a:r>
          </a:p>
          <a:p>
            <a:pPr marL="539115" lvl="1" indent="-267970">
              <a:buFont typeface="Arial" panose="020B0604020202020204" pitchFamily="34" charset="0"/>
              <a:buChar char="•"/>
            </a:pPr>
            <a:r>
              <a:rPr lang="de-CH" sz="1200" kern="0">
                <a:latin typeface="Futura Bk BT"/>
              </a:rPr>
              <a:t>Resultat dieses Treffens ist die heutige gesetzeskonforme Lösung für die Primarschule Tafers-Heitenried mit der CO-Direktion zu je 50% sowie den Standortleitungen zu 130%. Durch die Führung einer Doppelstufigen Klasse (4H und 5H) in Heitenried sowie der Genehmigung einer zusätzlichen Klasse verlieren wir letztlich nur 28 Lektionen. Diesen Verlust kann die Schule gemäss Aussagen aller aktuellen Schuldirektorinnen verkraftet werden.</a:t>
            </a:r>
          </a:p>
          <a:p>
            <a:endParaRPr lang="de-CH"/>
          </a:p>
        </p:txBody>
      </p:sp>
      <p:sp>
        <p:nvSpPr>
          <p:cNvPr id="4" name="Foliennummernplatzhalter 3"/>
          <p:cNvSpPr>
            <a:spLocks noGrp="1"/>
          </p:cNvSpPr>
          <p:nvPr>
            <p:ph type="sldNum" sz="quarter" idx="5"/>
          </p:nvPr>
        </p:nvSpPr>
        <p:spPr/>
        <p:txBody>
          <a:bodyPr/>
          <a:lstStyle/>
          <a:p>
            <a:fld id="{B931185F-D0BB-4518-9576-E7621C92852A}" type="slidenum">
              <a:rPr lang="de-CH" smtClean="0"/>
              <a:t>28</a:t>
            </a:fld>
            <a:endParaRPr lang="de-CH"/>
          </a:p>
        </p:txBody>
      </p:sp>
    </p:spTree>
    <p:extLst>
      <p:ext uri="{BB962C8B-B14F-4D97-AF65-F5344CB8AC3E}">
        <p14:creationId xmlns:p14="http://schemas.microsoft.com/office/powerpoint/2010/main" val="98613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539115" lvl="1" indent="-267970">
              <a:buFont typeface="Arial" panose="020B0604020202020204" pitchFamily="34" charset="0"/>
              <a:buChar char="•"/>
            </a:pPr>
            <a:r>
              <a:rPr lang="de-CH" sz="1200" kern="0">
                <a:latin typeface="Futura Bk BT"/>
              </a:rPr>
              <a:t>Seit März 2022 haben die Gemeinden Heitenried und Tafers zusammen mit dem Schulinspektor an zahlreichen Sitzungen an der definitiven Lösung des Schulkreises Tafers-Heitenried gearbeitet.</a:t>
            </a:r>
          </a:p>
          <a:p>
            <a:pPr marL="539115" lvl="1" indent="-267970">
              <a:buFont typeface="Arial" panose="020B0604020202020204" pitchFamily="34" charset="0"/>
              <a:buChar char="•"/>
            </a:pPr>
            <a:r>
              <a:rPr lang="de-CH" sz="1200" kern="0">
                <a:latin typeface="Futura Bk BT"/>
              </a:rPr>
              <a:t>18. September 2023: Treffen mit Frau Staatsrätin Sylvie Bonvin-</a:t>
            </a:r>
            <a:r>
              <a:rPr lang="de-CH" sz="1200" kern="0" err="1">
                <a:latin typeface="Futura Bk BT"/>
              </a:rPr>
              <a:t>Sansonnens</a:t>
            </a:r>
            <a:r>
              <a:rPr lang="de-CH" sz="1200" kern="0">
                <a:latin typeface="Futura Bk BT"/>
              </a:rPr>
              <a:t> zum Thema «Neuorganisation Schulkreis Tafers-Heitenried». Nach dieser Sitzung verlangt die Staatsrätin eine externe Analyse, denn die Gemeinden haben aufgrund der einzigartigen Situation vom Kanton gewisse Zugeständnisse gefordert.</a:t>
            </a:r>
          </a:p>
          <a:p>
            <a:pPr marL="539115" lvl="1" indent="-267970">
              <a:buFont typeface="Arial" panose="020B0604020202020204" pitchFamily="34" charset="0"/>
              <a:buChar char="•"/>
            </a:pPr>
            <a:r>
              <a:rPr lang="de-CH" sz="1200" kern="0">
                <a:latin typeface="Futura Bk BT"/>
              </a:rPr>
              <a:t>Kanton anerkennt die einzigartige Situation nicht und macht den Gemeinden einen Vorschlag, den der Gemeinderat Tafers so nicht akzeptiert.</a:t>
            </a:r>
          </a:p>
          <a:p>
            <a:pPr marL="539115" lvl="1" indent="-267970">
              <a:buFont typeface="Arial" panose="020B0604020202020204" pitchFamily="34" charset="0"/>
              <a:buChar char="•"/>
            </a:pPr>
            <a:r>
              <a:rPr lang="de-CH" sz="1200" kern="0">
                <a:latin typeface="Futura Bk BT"/>
              </a:rPr>
              <a:t>Erneutes Treffen mit der Direktion für Bildung und kulturelle Angelegenheiten, aber dieses Mal aufgrund der krankheitsbedingten Abwesenheit der Staatsrätin mit ihrem Stellvertreter, Herrn Staatsrat Didier Castella.</a:t>
            </a:r>
          </a:p>
          <a:p>
            <a:pPr marL="539115" lvl="1" indent="-267970">
              <a:buFont typeface="Arial" panose="020B0604020202020204" pitchFamily="34" charset="0"/>
              <a:buChar char="•"/>
            </a:pPr>
            <a:r>
              <a:rPr lang="de-CH" sz="1200" kern="0">
                <a:latin typeface="Futura Bk BT"/>
              </a:rPr>
              <a:t>Resultat dieses Treffens ist die heutige gesetzeskonforme Lösung für die Primarschule Tafers-Heitenried mit der CO-Direktion zu je 50% sowie den Standortleitungen zu 130%. Durch die Führung einer Doppelstufigen Klasse (4H und 5H) in Heitenried sowie der Genehmigung einer zusätzlichen Klasse verlieren wir letztlich nur 28 Lektionen. Diesen Verlust kann die Schule gemäss Aussagen aller aktuellen Schuldirektorinnen verkraftet werden.</a:t>
            </a:r>
          </a:p>
          <a:p>
            <a:endParaRPr lang="de-CH"/>
          </a:p>
        </p:txBody>
      </p:sp>
      <p:sp>
        <p:nvSpPr>
          <p:cNvPr id="4" name="Foliennummernplatzhalter 3"/>
          <p:cNvSpPr>
            <a:spLocks noGrp="1"/>
          </p:cNvSpPr>
          <p:nvPr>
            <p:ph type="sldNum" sz="quarter" idx="5"/>
          </p:nvPr>
        </p:nvSpPr>
        <p:spPr/>
        <p:txBody>
          <a:bodyPr/>
          <a:lstStyle/>
          <a:p>
            <a:fld id="{B931185F-D0BB-4518-9576-E7621C92852A}" type="slidenum">
              <a:rPr lang="de-CH" smtClean="0"/>
              <a:t>29</a:t>
            </a:fld>
            <a:endParaRPr lang="de-CH"/>
          </a:p>
        </p:txBody>
      </p:sp>
    </p:spTree>
    <p:extLst>
      <p:ext uri="{BB962C8B-B14F-4D97-AF65-F5344CB8AC3E}">
        <p14:creationId xmlns:p14="http://schemas.microsoft.com/office/powerpoint/2010/main" val="998722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Nachdem eine Lösung für den Schulkreis Tafers - Heitenried gefunden wurde, müssen die </a:t>
            </a:r>
            <a:r>
              <a:rPr lang="de-CH" err="1"/>
              <a:t>Schulreglemente</a:t>
            </a:r>
            <a:r>
              <a:rPr lang="de-CH"/>
              <a:t> beider Gemeinden harmonisiert werden. Das heisst, sie müssen inhaltlich gleich sein. Das Schulreglement wurde, unter Berücksichtigung des Musterreglements des Kantons und den gesetzlichen Vorgaben, angepasst. Das Reglement finden Sie mit dem beiliegenden QR-Code auf unserer Webseite www.heitenried.c</a:t>
            </a:r>
          </a:p>
        </p:txBody>
      </p:sp>
      <p:sp>
        <p:nvSpPr>
          <p:cNvPr id="4" name="Foliennummernplatzhalter 3"/>
          <p:cNvSpPr>
            <a:spLocks noGrp="1"/>
          </p:cNvSpPr>
          <p:nvPr>
            <p:ph type="sldNum" sz="quarter" idx="5"/>
          </p:nvPr>
        </p:nvSpPr>
        <p:spPr/>
        <p:txBody>
          <a:bodyPr/>
          <a:lstStyle/>
          <a:p>
            <a:fld id="{B931185F-D0BB-4518-9576-E7621C92852A}" type="slidenum">
              <a:rPr lang="de-CH" smtClean="0"/>
              <a:t>31</a:t>
            </a:fld>
            <a:endParaRPr lang="de-CH"/>
          </a:p>
        </p:txBody>
      </p:sp>
    </p:spTree>
    <p:extLst>
      <p:ext uri="{BB962C8B-B14F-4D97-AF65-F5344CB8AC3E}">
        <p14:creationId xmlns:p14="http://schemas.microsoft.com/office/powerpoint/2010/main" val="2091959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Nachdem eine Lösung für den Schulkreis Tafers - Heitenried gefunden wurde, müssen die </a:t>
            </a:r>
            <a:r>
              <a:rPr lang="de-CH" err="1"/>
              <a:t>Schulreglemente</a:t>
            </a:r>
            <a:r>
              <a:rPr lang="de-CH"/>
              <a:t> beider Gemeinden harmonisiert werden. Das heisst, sie müssen inhaltlich gleich sein. Das Schulreglement wurde, unter Berücksichtigung des Musterreglements des Kantons und den gesetzlichen Vorgaben, angepasst. Das Reglement finden Sie mit dem beiliegenden QR-Code auf unserer Webseite www.heitenried.c</a:t>
            </a:r>
          </a:p>
        </p:txBody>
      </p:sp>
      <p:sp>
        <p:nvSpPr>
          <p:cNvPr id="4" name="Foliennummernplatzhalter 3"/>
          <p:cNvSpPr>
            <a:spLocks noGrp="1"/>
          </p:cNvSpPr>
          <p:nvPr>
            <p:ph type="sldNum" sz="quarter" idx="5"/>
          </p:nvPr>
        </p:nvSpPr>
        <p:spPr/>
        <p:txBody>
          <a:bodyPr/>
          <a:lstStyle/>
          <a:p>
            <a:fld id="{B931185F-D0BB-4518-9576-E7621C92852A}" type="slidenum">
              <a:rPr lang="de-CH" smtClean="0"/>
              <a:t>32</a:t>
            </a:fld>
            <a:endParaRPr lang="de-CH"/>
          </a:p>
        </p:txBody>
      </p:sp>
    </p:spTree>
    <p:extLst>
      <p:ext uri="{BB962C8B-B14F-4D97-AF65-F5344CB8AC3E}">
        <p14:creationId xmlns:p14="http://schemas.microsoft.com/office/powerpoint/2010/main" val="2888289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Liebi</a:t>
            </a:r>
            <a:r>
              <a:rPr lang="en-US"/>
              <a:t> </a:t>
            </a:r>
            <a:r>
              <a:rPr lang="en-US" err="1"/>
              <a:t>Bürgerinne</a:t>
            </a:r>
            <a:r>
              <a:rPr lang="en-US"/>
              <a:t> u Bürger. Oh </a:t>
            </a:r>
            <a:r>
              <a:rPr lang="en-US" err="1"/>
              <a:t>vo</a:t>
            </a:r>
            <a:r>
              <a:rPr lang="en-US"/>
              <a:t> mir as </a:t>
            </a:r>
            <a:r>
              <a:rPr lang="en-US" err="1"/>
              <a:t>rächt</a:t>
            </a:r>
            <a:r>
              <a:rPr lang="en-US"/>
              <a:t> </a:t>
            </a:r>
            <a:r>
              <a:rPr lang="en-US" err="1"/>
              <a:t>härzlichs</a:t>
            </a:r>
            <a:r>
              <a:rPr lang="en-US"/>
              <a:t> </a:t>
            </a:r>
            <a:r>
              <a:rPr lang="en-US" err="1"/>
              <a:t>Willkomme</a:t>
            </a:r>
            <a:r>
              <a:rPr lang="en-US"/>
              <a:t>.</a:t>
            </a:r>
          </a:p>
          <a:p>
            <a:endParaRPr lang="en-US"/>
          </a:p>
          <a:p>
            <a:r>
              <a:rPr lang="en-US"/>
              <a:t>I </a:t>
            </a:r>
            <a:r>
              <a:rPr lang="en-US" err="1"/>
              <a:t>wärde</a:t>
            </a:r>
            <a:r>
              <a:rPr lang="en-US"/>
              <a:t> </a:t>
            </a:r>
            <a:r>
              <a:rPr lang="en-US" err="1"/>
              <a:t>euch</a:t>
            </a:r>
            <a:r>
              <a:rPr lang="en-US"/>
              <a:t> </a:t>
            </a:r>
            <a:r>
              <a:rPr lang="en-US" err="1"/>
              <a:t>itz</a:t>
            </a:r>
            <a:r>
              <a:rPr lang="en-US"/>
              <a:t> di </a:t>
            </a:r>
            <a:r>
              <a:rPr lang="en-US" err="1"/>
              <a:t>Jahresrächnig</a:t>
            </a:r>
            <a:r>
              <a:rPr lang="en-US"/>
              <a:t> </a:t>
            </a:r>
            <a:r>
              <a:rPr lang="en-US" err="1"/>
              <a:t>vo</a:t>
            </a:r>
            <a:r>
              <a:rPr lang="en-US"/>
              <a:t> 2023 </a:t>
            </a:r>
            <a:r>
              <a:rPr lang="en-US" err="1"/>
              <a:t>präsentiere</a:t>
            </a:r>
            <a:r>
              <a:rPr lang="en-US"/>
              <a:t>. Alli Details </a:t>
            </a:r>
            <a:r>
              <a:rPr lang="en-US" err="1"/>
              <a:t>fünet</a:t>
            </a:r>
            <a:r>
              <a:rPr lang="en-US"/>
              <a:t> </a:t>
            </a:r>
            <a:r>
              <a:rPr lang="en-US" err="1"/>
              <a:t>Ihr</a:t>
            </a:r>
            <a:r>
              <a:rPr lang="en-US"/>
              <a:t> </a:t>
            </a:r>
            <a:r>
              <a:rPr lang="en-US" err="1"/>
              <a:t>mit</a:t>
            </a:r>
            <a:r>
              <a:rPr lang="en-US"/>
              <a:t> de </a:t>
            </a:r>
            <a:r>
              <a:rPr lang="en-US" err="1"/>
              <a:t>zwü</a:t>
            </a:r>
            <a:r>
              <a:rPr lang="en-US"/>
              <a:t> Links wo </a:t>
            </a:r>
            <a:r>
              <a:rPr lang="en-US" err="1"/>
              <a:t>ihr</a:t>
            </a:r>
            <a:r>
              <a:rPr lang="en-US"/>
              <a:t> </a:t>
            </a:r>
            <a:r>
              <a:rPr lang="en-US" err="1"/>
              <a:t>gseht</a:t>
            </a:r>
            <a:r>
              <a:rPr lang="en-US"/>
              <a:t> am </a:t>
            </a:r>
            <a:r>
              <a:rPr lang="en-US" err="1"/>
              <a:t>bildschürm</a:t>
            </a:r>
            <a:r>
              <a:rPr lang="en-US"/>
              <a:t> u </a:t>
            </a:r>
            <a:r>
              <a:rPr lang="en-US" err="1"/>
              <a:t>ihr</a:t>
            </a:r>
            <a:r>
              <a:rPr lang="en-US"/>
              <a:t> </a:t>
            </a:r>
            <a:r>
              <a:rPr lang="en-US" err="1"/>
              <a:t>chid</a:t>
            </a:r>
            <a:r>
              <a:rPr lang="en-US"/>
              <a:t> </a:t>
            </a:r>
            <a:r>
              <a:rPr lang="en-US" err="1"/>
              <a:t>dette</a:t>
            </a:r>
            <a:r>
              <a:rPr lang="en-US"/>
              <a:t> </a:t>
            </a:r>
            <a:r>
              <a:rPr lang="en-US" err="1"/>
              <a:t>aus</a:t>
            </a:r>
            <a:r>
              <a:rPr lang="en-US"/>
              <a:t> </a:t>
            </a:r>
            <a:r>
              <a:rPr lang="en-US" err="1"/>
              <a:t>im</a:t>
            </a:r>
            <a:r>
              <a:rPr lang="en-US"/>
              <a:t> Detail </a:t>
            </a:r>
            <a:r>
              <a:rPr lang="en-US" err="1"/>
              <a:t>naverfolge</a:t>
            </a:r>
            <a:r>
              <a:rPr lang="en-US"/>
              <a:t>. Die </a:t>
            </a:r>
            <a:r>
              <a:rPr lang="en-US" err="1"/>
              <a:t>Rächnige</a:t>
            </a:r>
            <a:r>
              <a:rPr lang="en-US"/>
              <a:t> </a:t>
            </a:r>
            <a:r>
              <a:rPr lang="en-US" err="1"/>
              <a:t>si</a:t>
            </a:r>
            <a:r>
              <a:rPr lang="en-US"/>
              <a:t> oh </a:t>
            </a:r>
            <a:r>
              <a:rPr lang="en-US" err="1"/>
              <a:t>im</a:t>
            </a:r>
            <a:r>
              <a:rPr lang="en-US"/>
              <a:t> Detail </a:t>
            </a:r>
            <a:r>
              <a:rPr lang="en-US" err="1"/>
              <a:t>ufgführt</a:t>
            </a:r>
            <a:r>
              <a:rPr lang="en-US"/>
              <a:t> </a:t>
            </a:r>
            <a:r>
              <a:rPr lang="en-US" err="1"/>
              <a:t>gsi</a:t>
            </a:r>
            <a:r>
              <a:rPr lang="en-US"/>
              <a:t> </a:t>
            </a:r>
            <a:r>
              <a:rPr lang="en-US" err="1"/>
              <a:t>uf</a:t>
            </a:r>
            <a:r>
              <a:rPr lang="en-US"/>
              <a:t> de Homepage. U hi </a:t>
            </a:r>
            <a:r>
              <a:rPr lang="en-US" err="1"/>
              <a:t>vor</a:t>
            </a:r>
            <a:r>
              <a:rPr lang="en-US"/>
              <a:t> de </a:t>
            </a:r>
            <a:r>
              <a:rPr lang="en-US" err="1"/>
              <a:t>Gminnsversammlig</a:t>
            </a:r>
            <a:r>
              <a:rPr lang="en-US"/>
              <a:t> </a:t>
            </a:r>
            <a:r>
              <a:rPr lang="en-US" err="1"/>
              <a:t>chene</a:t>
            </a:r>
            <a:r>
              <a:rPr lang="en-US"/>
              <a:t> a </a:t>
            </a:r>
            <a:r>
              <a:rPr lang="en-US" err="1"/>
              <a:t>gugget</a:t>
            </a:r>
            <a:r>
              <a:rPr lang="en-US"/>
              <a:t> </a:t>
            </a:r>
            <a:r>
              <a:rPr lang="en-US" err="1"/>
              <a:t>cho</a:t>
            </a:r>
            <a:r>
              <a:rPr lang="en-US"/>
              <a:t>.</a:t>
            </a:r>
          </a:p>
        </p:txBody>
      </p:sp>
      <p:sp>
        <p:nvSpPr>
          <p:cNvPr id="4" name="Foliennummernplatzhalter 3"/>
          <p:cNvSpPr>
            <a:spLocks noGrp="1"/>
          </p:cNvSpPr>
          <p:nvPr>
            <p:ph type="sldNum" sz="quarter" idx="5"/>
          </p:nvPr>
        </p:nvSpPr>
        <p:spPr/>
        <p:txBody>
          <a:bodyPr/>
          <a:lstStyle/>
          <a:p>
            <a:fld id="{B931185F-D0BB-4518-9576-E7621C92852A}" type="slidenum">
              <a:rPr lang="de-CH" smtClean="0"/>
              <a:t>6</a:t>
            </a:fld>
            <a:endParaRPr lang="de-CH"/>
          </a:p>
        </p:txBody>
      </p:sp>
    </p:spTree>
    <p:extLst>
      <p:ext uri="{BB962C8B-B14F-4D97-AF65-F5344CB8AC3E}">
        <p14:creationId xmlns:p14="http://schemas.microsoft.com/office/powerpoint/2010/main" val="181934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sz="1200" baseline="30000"/>
          </a:p>
          <a:p>
            <a:r>
              <a:rPr lang="de-CH" sz="1200" baseline="30000"/>
              <a:t>HEITENRIED</a:t>
            </a:r>
          </a:p>
          <a:p>
            <a:r>
              <a:rPr lang="de-CH" sz="1200" baseline="30000"/>
              <a:t>1 </a:t>
            </a:r>
            <a:r>
              <a:rPr lang="de-CH" sz="1200"/>
              <a:t>Folgende Wochenhalbtage sind schulfrei:</a:t>
            </a:r>
          </a:p>
          <a:p>
            <a:r>
              <a:rPr lang="de-CH" sz="1200"/>
              <a:t> </a:t>
            </a:r>
          </a:p>
          <a:p>
            <a:r>
              <a:rPr lang="de-CH" sz="1200"/>
              <a:t>Schulkreis Tafers-Heitenried</a:t>
            </a:r>
          </a:p>
          <a:p>
            <a:endParaRPr lang="de-CH" sz="1200"/>
          </a:p>
          <a:p>
            <a:pPr marL="228600" indent="-228600">
              <a:buAutoNum type="alphaLcParenR"/>
            </a:pPr>
            <a:r>
              <a:rPr lang="de-CH" sz="1200"/>
              <a:t>für die Schülerinnen und Schüler der 1H: 						Dienstag- und Freitagmorgen sowie Montag-, </a:t>
            </a:r>
            <a:r>
              <a:rPr lang="de-CH" sz="1200" b="1">
                <a:solidFill>
                  <a:srgbClr val="0070C0"/>
                </a:solidFill>
              </a:rPr>
              <a:t>Donnerstag-</a:t>
            </a:r>
            <a:r>
              <a:rPr lang="de-CH" sz="1200"/>
              <a:t> und Freitagnachmittag;            </a:t>
            </a:r>
          </a:p>
          <a:p>
            <a:r>
              <a:rPr lang="de-CH" sz="1200" b="1"/>
              <a:t>	</a:t>
            </a:r>
            <a:r>
              <a:rPr lang="de-CH" sz="1200" b="1">
                <a:solidFill>
                  <a:srgbClr val="FF0000"/>
                </a:solidFill>
              </a:rPr>
              <a:t>Bisher: Donnerstagvormittag</a:t>
            </a:r>
          </a:p>
          <a:p>
            <a:endParaRPr lang="de-CH" sz="1200"/>
          </a:p>
          <a:p>
            <a:r>
              <a:rPr lang="de-CH" sz="1200"/>
              <a:t>b) für die Schülerinnen und Schüler der 2H:					     	Dienstagnachmittag sowie </a:t>
            </a:r>
            <a:r>
              <a:rPr lang="de-CH" sz="1200" b="1">
                <a:solidFill>
                  <a:srgbClr val="0070C0"/>
                </a:solidFill>
              </a:rPr>
              <a:t>Donnerstagmorgen</a:t>
            </a:r>
            <a:r>
              <a:rPr lang="de-CH" sz="1200" b="1"/>
              <a:t>;                                                                        </a:t>
            </a:r>
          </a:p>
          <a:p>
            <a:r>
              <a:rPr lang="de-CH" sz="1200" b="1"/>
              <a:t>	</a:t>
            </a:r>
            <a:r>
              <a:rPr lang="de-CH" sz="1200" b="1">
                <a:solidFill>
                  <a:srgbClr val="FF0000"/>
                </a:solidFill>
              </a:rPr>
              <a:t>Bisher: Donnerstagnachmittag                    </a:t>
            </a:r>
          </a:p>
          <a:p>
            <a:endParaRPr lang="de-CH" sz="1200"/>
          </a:p>
          <a:p>
            <a:r>
              <a:rPr lang="de-CH" sz="1200"/>
              <a:t>c) für die Schülerinnen und Schüler der 3H:						</a:t>
            </a:r>
            <a:r>
              <a:rPr lang="de-CH" sz="1200" b="1">
                <a:solidFill>
                  <a:srgbClr val="0070C0"/>
                </a:solidFill>
              </a:rPr>
              <a:t>Dienstag- und Donnerstagmorgen</a:t>
            </a:r>
            <a:r>
              <a:rPr lang="de-CH" sz="1200">
                <a:solidFill>
                  <a:srgbClr val="0070C0"/>
                </a:solidFill>
              </a:rPr>
              <a:t> </a:t>
            </a:r>
            <a:r>
              <a:rPr lang="de-CH" sz="1200"/>
              <a:t>(alternierender Unterricht);                                                          	</a:t>
            </a:r>
            <a:r>
              <a:rPr lang="de-CH" sz="1200" b="1">
                <a:solidFill>
                  <a:srgbClr val="FF0000"/>
                </a:solidFill>
              </a:rPr>
              <a:t>Bisher: Montag- und Dienstagnachmittag sowie Donnerstag- und Freitagnachmittag </a:t>
            </a:r>
          </a:p>
          <a:p>
            <a:r>
              <a:rPr lang="de-CH" sz="1200" b="1">
                <a:solidFill>
                  <a:srgbClr val="FF0000"/>
                </a:solidFill>
              </a:rPr>
              <a:t>	alternierend</a:t>
            </a:r>
          </a:p>
          <a:p>
            <a:endParaRPr lang="de-CH" sz="1200"/>
          </a:p>
          <a:p>
            <a:r>
              <a:rPr lang="de-CH" sz="1200"/>
              <a:t>d) für die Schülerinnen und Schüler der 4H:                                                                    </a:t>
            </a:r>
          </a:p>
          <a:p>
            <a:r>
              <a:rPr lang="de-CH" sz="1200"/>
              <a:t>	</a:t>
            </a:r>
            <a:r>
              <a:rPr lang="de-CH" sz="1200" b="1">
                <a:solidFill>
                  <a:srgbClr val="0070C0"/>
                </a:solidFill>
              </a:rPr>
              <a:t>Montag- und Dienstagnachmittag </a:t>
            </a:r>
            <a:r>
              <a:rPr lang="de-CH" sz="1200"/>
              <a:t>(alternierender Unterricht);			           	</a:t>
            </a:r>
            <a:r>
              <a:rPr lang="de-CH" sz="1200" b="1">
                <a:solidFill>
                  <a:srgbClr val="FF0000"/>
                </a:solidFill>
              </a:rPr>
              <a:t>Bisher: Donnerstag- und Freitagnachmittag</a:t>
            </a:r>
            <a:r>
              <a:rPr lang="de-CH" sz="1200">
                <a:solidFill>
                  <a:srgbClr val="FF0000"/>
                </a:solidFill>
              </a:rPr>
              <a:t> </a:t>
            </a:r>
            <a:r>
              <a:rPr lang="de-CH" sz="1200" b="1">
                <a:solidFill>
                  <a:srgbClr val="FF0000"/>
                </a:solidFill>
              </a:rPr>
              <a:t>alternierend</a:t>
            </a:r>
          </a:p>
          <a:p>
            <a:endParaRPr lang="de-CH" sz="1200"/>
          </a:p>
          <a:p>
            <a:r>
              <a:rPr lang="de-CH" sz="1200"/>
              <a:t>e) Der Mittwochnachmittag ist für alle Klassen schulfrei.</a:t>
            </a:r>
          </a:p>
          <a:p>
            <a:r>
              <a:rPr lang="de-CH" sz="1200"/>
              <a:t> </a:t>
            </a:r>
          </a:p>
          <a:p>
            <a:r>
              <a:rPr lang="de-CH" sz="1200" baseline="30000"/>
              <a:t>2</a:t>
            </a:r>
            <a:r>
              <a:rPr lang="de-CH" sz="1200"/>
              <a:t> Die Unterrichtszeiten werden den Eltern vor Beginn des Schuljahres schriftlich mitgeteilt. </a:t>
            </a:r>
          </a:p>
          <a:p>
            <a:endParaRPr lang="de-CH" sz="1200" b="1"/>
          </a:p>
          <a:p>
            <a:r>
              <a:rPr lang="de-CH" sz="1200" b="1">
                <a:solidFill>
                  <a:srgbClr val="FF0000"/>
                </a:solidFill>
              </a:rPr>
              <a:t>Umsetzung ab Schuljahr 2026 – 2027. Bis dahin bleibt es wie bisher.</a:t>
            </a:r>
            <a:endParaRPr lang="de-CH" sz="1200">
              <a:solidFill>
                <a:srgbClr val="FF0000"/>
              </a:solidFill>
            </a:endParaRPr>
          </a:p>
          <a:p>
            <a:endParaRPr lang="de-CH"/>
          </a:p>
        </p:txBody>
      </p:sp>
      <p:sp>
        <p:nvSpPr>
          <p:cNvPr id="4" name="Foliennummernplatzhalter 3"/>
          <p:cNvSpPr>
            <a:spLocks noGrp="1"/>
          </p:cNvSpPr>
          <p:nvPr>
            <p:ph type="sldNum" sz="quarter" idx="5"/>
          </p:nvPr>
        </p:nvSpPr>
        <p:spPr/>
        <p:txBody>
          <a:bodyPr/>
          <a:lstStyle/>
          <a:p>
            <a:fld id="{B931185F-D0BB-4518-9576-E7621C92852A}" type="slidenum">
              <a:rPr lang="de-CH" smtClean="0"/>
              <a:t>36</a:t>
            </a:fld>
            <a:endParaRPr lang="de-CH"/>
          </a:p>
        </p:txBody>
      </p:sp>
    </p:spTree>
    <p:extLst>
      <p:ext uri="{BB962C8B-B14F-4D97-AF65-F5344CB8AC3E}">
        <p14:creationId xmlns:p14="http://schemas.microsoft.com/office/powerpoint/2010/main" val="685121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Präsentation ab 22.05.2023 auf Website zugänglich </a:t>
            </a:r>
            <a:endParaRPr lang="de-CH"/>
          </a:p>
        </p:txBody>
      </p:sp>
      <p:sp>
        <p:nvSpPr>
          <p:cNvPr id="4" name="Foliennummernplatzhalter 3"/>
          <p:cNvSpPr>
            <a:spLocks noGrp="1"/>
          </p:cNvSpPr>
          <p:nvPr>
            <p:ph type="sldNum" sz="quarter" idx="5"/>
          </p:nvPr>
        </p:nvSpPr>
        <p:spPr/>
        <p:txBody>
          <a:bodyPr/>
          <a:lstStyle/>
          <a:p>
            <a:fld id="{B931185F-D0BB-4518-9576-E7621C92852A}" type="slidenum">
              <a:rPr lang="de-CH" smtClean="0"/>
              <a:t>64</a:t>
            </a:fld>
            <a:endParaRPr lang="de-CH"/>
          </a:p>
        </p:txBody>
      </p:sp>
    </p:spTree>
    <p:extLst>
      <p:ext uri="{BB962C8B-B14F-4D97-AF65-F5344CB8AC3E}">
        <p14:creationId xmlns:p14="http://schemas.microsoft.com/office/powerpoint/2010/main" val="503564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Calibri"/>
                <a:ea typeface="Calibri"/>
                <a:cs typeface="Calibri"/>
              </a:rPr>
              <a:t>De </a:t>
            </a:r>
            <a:r>
              <a:rPr lang="en-US" err="1">
                <a:latin typeface="Calibri"/>
                <a:ea typeface="Calibri"/>
                <a:cs typeface="Calibri"/>
              </a:rPr>
              <a:t>chä</a:t>
            </a:r>
            <a:r>
              <a:rPr lang="en-US">
                <a:latin typeface="Calibri"/>
                <a:ea typeface="Calibri"/>
                <a:cs typeface="Calibri"/>
              </a:rPr>
              <a:t> </a:t>
            </a:r>
            <a:r>
              <a:rPr lang="en-US" err="1">
                <a:latin typeface="Calibri"/>
                <a:ea typeface="Calibri"/>
                <a:cs typeface="Calibri"/>
              </a:rPr>
              <a:t>wir</a:t>
            </a:r>
            <a:r>
              <a:rPr lang="en-US">
                <a:latin typeface="Calibri"/>
                <a:ea typeface="Calibri"/>
                <a:cs typeface="Calibri"/>
              </a:rPr>
              <a:t> </a:t>
            </a:r>
            <a:r>
              <a:rPr lang="en-US" err="1">
                <a:latin typeface="Calibri"/>
                <a:ea typeface="Calibri"/>
                <a:cs typeface="Calibri"/>
              </a:rPr>
              <a:t>zu</a:t>
            </a:r>
            <a:r>
              <a:rPr lang="en-US">
                <a:latin typeface="Calibri"/>
                <a:ea typeface="Calibri"/>
                <a:cs typeface="Calibri"/>
              </a:rPr>
              <a:t> de </a:t>
            </a:r>
            <a:r>
              <a:rPr lang="en-US" err="1">
                <a:latin typeface="Calibri"/>
                <a:ea typeface="Calibri"/>
                <a:cs typeface="Calibri"/>
              </a:rPr>
              <a:t>Eckwärt</a:t>
            </a:r>
            <a:r>
              <a:rPr lang="en-US">
                <a:latin typeface="Calibri"/>
                <a:ea typeface="Calibri"/>
                <a:cs typeface="Calibri"/>
              </a:rPr>
              <a:t> </a:t>
            </a:r>
            <a:r>
              <a:rPr lang="en-US" err="1">
                <a:latin typeface="Calibri"/>
                <a:ea typeface="Calibri"/>
                <a:cs typeface="Calibri"/>
              </a:rPr>
              <a:t>vo</a:t>
            </a:r>
            <a:r>
              <a:rPr lang="en-US">
                <a:latin typeface="Calibri"/>
                <a:ea typeface="Calibri"/>
                <a:cs typeface="Calibri"/>
              </a:rPr>
              <a:t> </a:t>
            </a:r>
            <a:r>
              <a:rPr lang="en-US" err="1">
                <a:latin typeface="Calibri"/>
                <a:ea typeface="Calibri"/>
                <a:cs typeface="Calibri"/>
              </a:rPr>
              <a:t>üseri</a:t>
            </a:r>
            <a:r>
              <a:rPr lang="en-US">
                <a:latin typeface="Calibri"/>
                <a:ea typeface="Calibri"/>
                <a:cs typeface="Calibri"/>
              </a:rPr>
              <a:t> </a:t>
            </a:r>
            <a:r>
              <a:rPr lang="en-US" err="1">
                <a:latin typeface="Calibri"/>
                <a:ea typeface="Calibri"/>
                <a:cs typeface="Calibri"/>
              </a:rPr>
              <a:t>rächnig</a:t>
            </a:r>
            <a:r>
              <a:rPr lang="en-US">
                <a:latin typeface="Calibri"/>
                <a:ea typeface="Calibri"/>
                <a:cs typeface="Calibri"/>
              </a:rPr>
              <a:t>.</a:t>
            </a:r>
          </a:p>
        </p:txBody>
      </p:sp>
      <p:sp>
        <p:nvSpPr>
          <p:cNvPr id="4" name="Foliennummernplatzhalter 3"/>
          <p:cNvSpPr>
            <a:spLocks noGrp="1"/>
          </p:cNvSpPr>
          <p:nvPr>
            <p:ph type="sldNum" sz="quarter" idx="5"/>
          </p:nvPr>
        </p:nvSpPr>
        <p:spPr/>
        <p:txBody>
          <a:bodyPr/>
          <a:lstStyle/>
          <a:p>
            <a:fld id="{B931185F-D0BB-4518-9576-E7621C92852A}" type="slidenum">
              <a:rPr lang="de-CH" smtClean="0"/>
              <a:t>7</a:t>
            </a:fld>
            <a:endParaRPr lang="de-CH"/>
          </a:p>
        </p:txBody>
      </p:sp>
    </p:spTree>
    <p:extLst>
      <p:ext uri="{BB962C8B-B14F-4D97-AF65-F5344CB8AC3E}">
        <p14:creationId xmlns:p14="http://schemas.microsoft.com/office/powerpoint/2010/main" val="1800555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latin typeface="Calibri"/>
                <a:ea typeface="Calibri"/>
                <a:cs typeface="Calibri"/>
              </a:rPr>
              <a:t>Grundstückgewinnsteuern</a:t>
            </a:r>
            <a:r>
              <a:rPr lang="en-US">
                <a:latin typeface="Calibri"/>
                <a:ea typeface="Calibri"/>
                <a:cs typeface="Calibri"/>
              </a:rPr>
              <a:t>: CHF 610'000 (Budget 150'000)</a:t>
            </a:r>
          </a:p>
          <a:p>
            <a:r>
              <a:rPr lang="en-US" err="1">
                <a:latin typeface="Calibri"/>
                <a:ea typeface="Calibri"/>
                <a:cs typeface="Calibri"/>
              </a:rPr>
              <a:t>Vermögenssteuern</a:t>
            </a:r>
            <a:r>
              <a:rPr lang="en-US">
                <a:latin typeface="Calibri"/>
                <a:ea typeface="Calibri"/>
                <a:cs typeface="Calibri"/>
              </a:rPr>
              <a:t>: 1'524'000 (Budget 1'400'000)</a:t>
            </a:r>
          </a:p>
          <a:p>
            <a:r>
              <a:rPr lang="en-US" err="1">
                <a:latin typeface="Calibri"/>
                <a:ea typeface="Calibri"/>
                <a:cs typeface="Calibri"/>
              </a:rPr>
              <a:t>Gewinnsteuern</a:t>
            </a:r>
            <a:r>
              <a:rPr lang="en-US">
                <a:latin typeface="Calibri"/>
                <a:ea typeface="Calibri"/>
                <a:cs typeface="Calibri"/>
              </a:rPr>
              <a:t>: 643'000 (Budget 540'000)</a:t>
            </a:r>
          </a:p>
          <a:p>
            <a:endParaRPr lang="en-US">
              <a:latin typeface="Calibri"/>
              <a:ea typeface="Calibri"/>
              <a:cs typeface="Calibri"/>
            </a:endParaRPr>
          </a:p>
          <a:p>
            <a:r>
              <a:rPr lang="en-US" err="1">
                <a:latin typeface="Calibri"/>
                <a:ea typeface="Calibri"/>
                <a:cs typeface="Calibri"/>
              </a:rPr>
              <a:t>Informatikausfälle</a:t>
            </a:r>
            <a:r>
              <a:rPr lang="en-US">
                <a:latin typeface="Calibri"/>
                <a:ea typeface="Calibri"/>
                <a:cs typeface="Calibri"/>
              </a:rPr>
              <a:t>: CHF 40'000 </a:t>
            </a:r>
            <a:r>
              <a:rPr lang="en-US" err="1">
                <a:latin typeface="Calibri"/>
                <a:ea typeface="Calibri"/>
                <a:cs typeface="Calibri"/>
              </a:rPr>
              <a:t>Mehraufwände</a:t>
            </a:r>
            <a:r>
              <a:rPr lang="en-US">
                <a:latin typeface="Calibri"/>
                <a:ea typeface="Calibri"/>
                <a:cs typeface="Calibri"/>
              </a:rPr>
              <a:t> (15 Gemeinden </a:t>
            </a:r>
            <a:r>
              <a:rPr lang="en-US" err="1">
                <a:latin typeface="Calibri"/>
                <a:ea typeface="Calibri"/>
                <a:cs typeface="Calibri"/>
              </a:rPr>
              <a:t>betroffen</a:t>
            </a:r>
            <a:r>
              <a:rPr lang="en-US">
                <a:latin typeface="Calibri"/>
                <a:ea typeface="Calibri"/>
                <a:cs typeface="Calibri"/>
              </a:rPr>
              <a:t> </a:t>
            </a:r>
            <a:r>
              <a:rPr lang="en-US" err="1">
                <a:latin typeface="Calibri"/>
                <a:ea typeface="Calibri"/>
                <a:cs typeface="Calibri"/>
              </a:rPr>
              <a:t>gewesen</a:t>
            </a:r>
            <a:r>
              <a:rPr lang="en-US">
                <a:latin typeface="Calibri"/>
                <a:ea typeface="Calibri"/>
                <a:cs typeface="Calibri"/>
              </a:rPr>
              <a:t>, </a:t>
            </a:r>
            <a:r>
              <a:rPr lang="en-US" err="1">
                <a:latin typeface="Calibri"/>
                <a:ea typeface="Calibri"/>
                <a:cs typeface="Calibri"/>
              </a:rPr>
              <a:t>konnten</a:t>
            </a:r>
            <a:r>
              <a:rPr lang="en-US">
                <a:latin typeface="Calibri"/>
                <a:ea typeface="Calibri"/>
                <a:cs typeface="Calibri"/>
              </a:rPr>
              <a:t> </a:t>
            </a:r>
            <a:r>
              <a:rPr lang="en-US" err="1">
                <a:latin typeface="Calibri"/>
                <a:ea typeface="Calibri"/>
                <a:cs typeface="Calibri"/>
              </a:rPr>
              <a:t>nicht</a:t>
            </a:r>
            <a:r>
              <a:rPr lang="en-US">
                <a:latin typeface="Calibri"/>
                <a:ea typeface="Calibri"/>
                <a:cs typeface="Calibri"/>
              </a:rPr>
              <a:t> </a:t>
            </a:r>
            <a:r>
              <a:rPr lang="en-US" err="1">
                <a:latin typeface="Calibri"/>
                <a:ea typeface="Calibri"/>
                <a:cs typeface="Calibri"/>
              </a:rPr>
              <a:t>mehr</a:t>
            </a:r>
            <a:r>
              <a:rPr lang="en-US">
                <a:latin typeface="Calibri"/>
                <a:ea typeface="Calibri"/>
                <a:cs typeface="Calibri"/>
              </a:rPr>
              <a:t> </a:t>
            </a:r>
            <a:r>
              <a:rPr lang="en-US" err="1">
                <a:latin typeface="Calibri"/>
                <a:ea typeface="Calibri"/>
                <a:cs typeface="Calibri"/>
              </a:rPr>
              <a:t>Arbeiten</a:t>
            </a:r>
            <a:r>
              <a:rPr lang="en-US">
                <a:latin typeface="Calibri"/>
                <a:ea typeface="Calibri"/>
                <a:cs typeface="Calibri"/>
              </a:rPr>
              <a:t>, </a:t>
            </a:r>
            <a:r>
              <a:rPr lang="en-US" err="1">
                <a:latin typeface="Calibri"/>
                <a:ea typeface="Calibri"/>
                <a:cs typeface="Calibri"/>
              </a:rPr>
              <a:t>Wechsel</a:t>
            </a:r>
            <a:r>
              <a:rPr lang="en-US">
                <a:latin typeface="Calibri"/>
                <a:ea typeface="Calibri"/>
                <a:cs typeface="Calibri"/>
              </a:rPr>
              <a:t> Provider, </a:t>
            </a:r>
            <a:r>
              <a:rPr lang="en-US" err="1">
                <a:latin typeface="Calibri"/>
                <a:ea typeface="Calibri"/>
                <a:cs typeface="Calibri"/>
              </a:rPr>
              <a:t>Abhängigkeit</a:t>
            </a:r>
            <a:r>
              <a:rPr lang="en-US">
                <a:latin typeface="Calibri"/>
                <a:ea typeface="Calibri"/>
                <a:cs typeface="Calibri"/>
              </a:rPr>
              <a:t> von </a:t>
            </a:r>
            <a:r>
              <a:rPr lang="en-US" err="1">
                <a:latin typeface="Calibri"/>
                <a:ea typeface="Calibri"/>
                <a:cs typeface="Calibri"/>
              </a:rPr>
              <a:t>einer</a:t>
            </a:r>
            <a:r>
              <a:rPr lang="en-US">
                <a:latin typeface="Calibri"/>
                <a:ea typeface="Calibri"/>
                <a:cs typeface="Calibri"/>
              </a:rPr>
              <a:t> </a:t>
            </a:r>
            <a:r>
              <a:rPr lang="en-US" err="1">
                <a:latin typeface="Calibri"/>
                <a:ea typeface="Calibri"/>
                <a:cs typeface="Calibri"/>
              </a:rPr>
              <a:t>guten</a:t>
            </a:r>
            <a:r>
              <a:rPr lang="en-US">
                <a:latin typeface="Calibri"/>
                <a:ea typeface="Calibri"/>
                <a:cs typeface="Calibri"/>
              </a:rPr>
              <a:t> IT </a:t>
            </a:r>
            <a:r>
              <a:rPr lang="en-US" err="1">
                <a:latin typeface="Calibri"/>
                <a:ea typeface="Calibri"/>
                <a:cs typeface="Calibri"/>
              </a:rPr>
              <a:t>Infrastruktur</a:t>
            </a:r>
            <a:r>
              <a:rPr lang="en-US">
                <a:latin typeface="Calibri"/>
                <a:ea typeface="Calibri"/>
                <a:cs typeface="Calibri"/>
              </a:rPr>
              <a:t>)</a:t>
            </a:r>
            <a:endParaRPr lang="en-US">
              <a:ea typeface="Calibri"/>
              <a:cs typeface="Calibri"/>
            </a:endParaRPr>
          </a:p>
          <a:p>
            <a:endParaRPr lang="en-US"/>
          </a:p>
          <a:p>
            <a:r>
              <a:rPr lang="en-US" err="1"/>
              <a:t>Höhere</a:t>
            </a:r>
            <a:r>
              <a:rPr lang="en-US"/>
              <a:t> </a:t>
            </a:r>
            <a:r>
              <a:rPr lang="en-US" err="1"/>
              <a:t>Verschuldung</a:t>
            </a:r>
            <a:r>
              <a:rPr lang="en-US"/>
              <a:t> von 6 Mio.</a:t>
            </a:r>
          </a:p>
          <a:p>
            <a:r>
              <a:rPr lang="en-US" err="1"/>
              <a:t>Mehraufwand</a:t>
            </a:r>
            <a:r>
              <a:rPr lang="en-US"/>
              <a:t> </a:t>
            </a:r>
            <a:r>
              <a:rPr lang="en-US" err="1"/>
              <a:t>bei</a:t>
            </a:r>
            <a:r>
              <a:rPr lang="en-US"/>
              <a:t> </a:t>
            </a:r>
            <a:r>
              <a:rPr lang="en-US" err="1"/>
              <a:t>Zinsen</a:t>
            </a:r>
            <a:endParaRPr lang="en-US"/>
          </a:p>
          <a:p>
            <a:r>
              <a:rPr lang="en-US" err="1"/>
              <a:t>Zunahme</a:t>
            </a:r>
            <a:r>
              <a:rPr lang="en-US"/>
              <a:t> </a:t>
            </a:r>
            <a:r>
              <a:rPr lang="en-US" err="1"/>
              <a:t>Saronzinssatz</a:t>
            </a:r>
            <a:r>
              <a:rPr lang="en-US"/>
              <a:t> von 0.75%</a:t>
            </a:r>
          </a:p>
          <a:p>
            <a:endParaRPr lang="en-US">
              <a:latin typeface="Aptos"/>
              <a:ea typeface="Calibri"/>
              <a:cs typeface="Calibri"/>
            </a:endParaRPr>
          </a:p>
          <a:p>
            <a:r>
              <a:rPr lang="en-US" err="1">
                <a:latin typeface="Aptos"/>
                <a:ea typeface="Calibri"/>
                <a:cs typeface="Calibri"/>
              </a:rPr>
              <a:t>Ausgabendisziplin</a:t>
            </a:r>
            <a:r>
              <a:rPr lang="en-US">
                <a:latin typeface="Aptos"/>
                <a:ea typeface="Calibri"/>
                <a:cs typeface="Calibri"/>
              </a:rPr>
              <a:t>. Danke an </a:t>
            </a:r>
            <a:r>
              <a:rPr lang="en-US" err="1">
                <a:latin typeface="Aptos"/>
                <a:ea typeface="Calibri"/>
                <a:cs typeface="Calibri"/>
              </a:rPr>
              <a:t>meine</a:t>
            </a:r>
            <a:r>
              <a:rPr lang="en-US">
                <a:latin typeface="Aptos"/>
                <a:ea typeface="Calibri"/>
                <a:cs typeface="Calibri"/>
              </a:rPr>
              <a:t> </a:t>
            </a:r>
            <a:r>
              <a:rPr lang="en-US" err="1">
                <a:latin typeface="Aptos"/>
                <a:ea typeface="Calibri"/>
                <a:cs typeface="Calibri"/>
              </a:rPr>
              <a:t>Kolleginnen</a:t>
            </a:r>
            <a:r>
              <a:rPr lang="en-US">
                <a:latin typeface="Aptos"/>
                <a:ea typeface="Calibri"/>
                <a:cs typeface="Calibri"/>
              </a:rPr>
              <a:t> und </a:t>
            </a:r>
            <a:r>
              <a:rPr lang="en-US" err="1">
                <a:latin typeface="Aptos"/>
                <a:ea typeface="Calibri"/>
                <a:cs typeface="Calibri"/>
              </a:rPr>
              <a:t>Kollegen</a:t>
            </a:r>
            <a:r>
              <a:rPr lang="en-US">
                <a:latin typeface="Aptos"/>
                <a:ea typeface="Calibri"/>
                <a:cs typeface="Calibri"/>
              </a:rPr>
              <a:t> des </a:t>
            </a:r>
            <a:r>
              <a:rPr lang="en-US" err="1">
                <a:latin typeface="Aptos"/>
                <a:ea typeface="Calibri"/>
                <a:cs typeface="Calibri"/>
              </a:rPr>
              <a:t>Gde</a:t>
            </a:r>
            <a:r>
              <a:rPr lang="en-US">
                <a:latin typeface="Aptos"/>
                <a:ea typeface="Calibri"/>
                <a:cs typeface="Calibri"/>
              </a:rPr>
              <a:t> Rates, </a:t>
            </a:r>
            <a:r>
              <a:rPr lang="en-US" err="1">
                <a:latin typeface="Aptos"/>
                <a:ea typeface="Calibri"/>
                <a:cs typeface="Calibri"/>
              </a:rPr>
              <a:t>Geschäftsleitung</a:t>
            </a:r>
            <a:r>
              <a:rPr lang="en-US">
                <a:latin typeface="Aptos"/>
                <a:ea typeface="Calibri"/>
                <a:cs typeface="Calibri"/>
              </a:rPr>
              <a:t>, </a:t>
            </a:r>
            <a:r>
              <a:rPr lang="en-US" err="1">
                <a:latin typeface="Aptos"/>
                <a:ea typeface="Calibri"/>
                <a:cs typeface="Calibri"/>
              </a:rPr>
              <a:t>diszipliniert</a:t>
            </a:r>
            <a:r>
              <a:rPr lang="en-US">
                <a:latin typeface="Aptos"/>
                <a:ea typeface="Calibri"/>
                <a:cs typeface="Calibri"/>
              </a:rPr>
              <a:t> </a:t>
            </a:r>
            <a:r>
              <a:rPr lang="en-US" err="1">
                <a:latin typeface="Aptos"/>
                <a:ea typeface="Calibri"/>
                <a:cs typeface="Calibri"/>
              </a:rPr>
              <a:t>bei</a:t>
            </a:r>
            <a:r>
              <a:rPr lang="en-US">
                <a:latin typeface="Aptos"/>
                <a:ea typeface="Calibri"/>
                <a:cs typeface="Calibri"/>
              </a:rPr>
              <a:t> den </a:t>
            </a:r>
            <a:r>
              <a:rPr lang="en-US" err="1">
                <a:latin typeface="Aptos"/>
                <a:ea typeface="Calibri"/>
                <a:cs typeface="Calibri"/>
              </a:rPr>
              <a:t>Ausgaben</a:t>
            </a:r>
            <a:r>
              <a:rPr lang="en-US">
                <a:latin typeface="Aptos"/>
                <a:ea typeface="Calibri"/>
                <a:cs typeface="Calibri"/>
              </a:rPr>
              <a:t> </a:t>
            </a:r>
            <a:r>
              <a:rPr lang="en-US" err="1">
                <a:latin typeface="Aptos"/>
                <a:ea typeface="Calibri"/>
                <a:cs typeface="Calibri"/>
              </a:rPr>
              <a:t>vorgehen</a:t>
            </a:r>
            <a:endParaRPr lang="en-US">
              <a:latin typeface="Aptos"/>
              <a:ea typeface="Calibri"/>
              <a:cs typeface="Calibri"/>
            </a:endParaRPr>
          </a:p>
          <a:p>
            <a:endParaRPr lang="en-US">
              <a:latin typeface="Aptos"/>
              <a:ea typeface="Calibri"/>
              <a:cs typeface="Calibri"/>
            </a:endParaRPr>
          </a:p>
          <a:p>
            <a:r>
              <a:rPr lang="en-US" err="1">
                <a:latin typeface="Aptos"/>
                <a:ea typeface="Calibri"/>
                <a:cs typeface="Calibri"/>
              </a:rPr>
              <a:t>Folgende</a:t>
            </a:r>
            <a:r>
              <a:rPr lang="en-US">
                <a:latin typeface="Aptos"/>
                <a:ea typeface="Calibri"/>
                <a:cs typeface="Calibri"/>
              </a:rPr>
              <a:t> </a:t>
            </a:r>
            <a:r>
              <a:rPr lang="en-US" err="1">
                <a:latin typeface="Aptos"/>
                <a:ea typeface="Calibri"/>
                <a:cs typeface="Calibri"/>
              </a:rPr>
              <a:t>Themen</a:t>
            </a:r>
            <a:r>
              <a:rPr lang="en-US">
                <a:latin typeface="Aptos"/>
                <a:ea typeface="Calibri"/>
                <a:cs typeface="Calibri"/>
              </a:rPr>
              <a:t> </a:t>
            </a:r>
            <a:r>
              <a:rPr lang="en-US" err="1">
                <a:latin typeface="Aptos"/>
                <a:ea typeface="Calibri"/>
                <a:cs typeface="Calibri"/>
              </a:rPr>
              <a:t>bei</a:t>
            </a:r>
            <a:r>
              <a:rPr lang="en-US">
                <a:latin typeface="Aptos"/>
                <a:ea typeface="Calibri"/>
                <a:cs typeface="Calibri"/>
              </a:rPr>
              <a:t> </a:t>
            </a:r>
            <a:r>
              <a:rPr lang="en-US" err="1">
                <a:latin typeface="Aptos"/>
                <a:ea typeface="Calibri"/>
                <a:cs typeface="Calibri"/>
              </a:rPr>
              <a:t>Fragen</a:t>
            </a:r>
          </a:p>
          <a:p>
            <a:endParaRPr lang="en-US">
              <a:latin typeface="Aptos"/>
              <a:ea typeface="Calibri"/>
              <a:cs typeface="Calibri"/>
            </a:endParaRPr>
          </a:p>
          <a:p>
            <a:pPr marL="628650" lvl="1" indent="-171450">
              <a:buFont typeface="Arial"/>
              <a:buChar char="•"/>
            </a:pPr>
            <a:r>
              <a:rPr lang="en-US" err="1"/>
              <a:t>Ausbau</a:t>
            </a:r>
            <a:r>
              <a:rPr lang="en-US"/>
              <a:t> ASB</a:t>
            </a:r>
          </a:p>
          <a:p>
            <a:pPr marL="1085850" lvl="2" indent="-171450">
              <a:buFont typeface="Arial"/>
              <a:buChar char="•"/>
            </a:pPr>
            <a:r>
              <a:rPr lang="en-US" err="1"/>
              <a:t>Erweiterung</a:t>
            </a:r>
            <a:r>
              <a:rPr lang="en-US"/>
              <a:t> auf St. Antoni und </a:t>
            </a:r>
            <a:r>
              <a:rPr lang="en-US" err="1"/>
              <a:t>Alterswil</a:t>
            </a:r>
            <a:endParaRPr lang="en-US"/>
          </a:p>
          <a:p>
            <a:pPr marL="1085850" lvl="2" indent="-171450">
              <a:buFont typeface="Arial"/>
              <a:buChar char="•"/>
            </a:pPr>
            <a:r>
              <a:rPr lang="en-US"/>
              <a:t>59 Kinder </a:t>
            </a:r>
            <a:r>
              <a:rPr lang="en-US" err="1"/>
              <a:t>können</a:t>
            </a:r>
            <a:r>
              <a:rPr lang="en-US"/>
              <a:t> </a:t>
            </a:r>
            <a:r>
              <a:rPr lang="en-US" err="1"/>
              <a:t>betreut</a:t>
            </a:r>
            <a:r>
              <a:rPr lang="en-US"/>
              <a:t> </a:t>
            </a:r>
            <a:r>
              <a:rPr lang="en-US" err="1"/>
              <a:t>werden</a:t>
            </a:r>
            <a:endParaRPr lang="en-US"/>
          </a:p>
          <a:p>
            <a:pPr marL="1085850" lvl="2" indent="-171450">
              <a:buFont typeface="Arial"/>
              <a:buChar char="•"/>
            </a:pPr>
            <a:r>
              <a:rPr lang="en-US" err="1"/>
              <a:t>Mehrkosten</a:t>
            </a:r>
            <a:r>
              <a:rPr lang="en-US"/>
              <a:t> 85m</a:t>
            </a:r>
          </a:p>
          <a:p>
            <a:pPr marL="1543050" lvl="3" indent="-171450">
              <a:buFont typeface="Arial"/>
              <a:buChar char="•"/>
            </a:pPr>
            <a:r>
              <a:rPr lang="en-US" err="1"/>
              <a:t>Zusammensetzung</a:t>
            </a:r>
            <a:r>
              <a:rPr lang="en-US"/>
              <a:t> 26m </a:t>
            </a:r>
            <a:r>
              <a:rPr lang="en-US" err="1"/>
              <a:t>Ferien</a:t>
            </a:r>
            <a:r>
              <a:rPr lang="en-US"/>
              <a:t>, </a:t>
            </a:r>
            <a:r>
              <a:rPr lang="en-US" err="1"/>
              <a:t>Überzeit</a:t>
            </a:r>
            <a:endParaRPr lang="en-US"/>
          </a:p>
          <a:p>
            <a:pPr marL="1543050" lvl="3" indent="-171450">
              <a:buFont typeface="Arial"/>
              <a:buChar char="•"/>
            </a:pPr>
            <a:r>
              <a:rPr lang="en-US"/>
              <a:t>33m </a:t>
            </a:r>
            <a:r>
              <a:rPr lang="en-US" err="1"/>
              <a:t>weniger</a:t>
            </a:r>
            <a:r>
              <a:rPr lang="en-US"/>
              <a:t> </a:t>
            </a:r>
            <a:r>
              <a:rPr lang="en-US" err="1"/>
              <a:t>Ertrag</a:t>
            </a:r>
            <a:r>
              <a:rPr lang="en-US"/>
              <a:t> </a:t>
            </a:r>
            <a:r>
              <a:rPr lang="en-US" err="1"/>
              <a:t>als</a:t>
            </a:r>
            <a:r>
              <a:rPr lang="en-US"/>
              <a:t> </a:t>
            </a:r>
            <a:r>
              <a:rPr lang="en-US" err="1"/>
              <a:t>prognostiziert</a:t>
            </a:r>
            <a:r>
              <a:rPr lang="en-US"/>
              <a:t> (</a:t>
            </a:r>
            <a:r>
              <a:rPr lang="en-US" err="1"/>
              <a:t>läuft</a:t>
            </a:r>
            <a:r>
              <a:rPr lang="en-US"/>
              <a:t> </a:t>
            </a:r>
            <a:r>
              <a:rPr lang="en-US" err="1"/>
              <a:t>noch</a:t>
            </a:r>
            <a:r>
              <a:rPr lang="en-US"/>
              <a:t> an)</a:t>
            </a:r>
          </a:p>
          <a:p>
            <a:pPr marL="1543050" lvl="3" indent="-171450">
              <a:buFont typeface="Arial"/>
              <a:buChar char="•"/>
            </a:pPr>
            <a:r>
              <a:rPr lang="en-US"/>
              <a:t>26m </a:t>
            </a:r>
            <a:r>
              <a:rPr lang="en-US" err="1"/>
              <a:t>mehr</a:t>
            </a:r>
            <a:r>
              <a:rPr lang="en-US"/>
              <a:t> Interne </a:t>
            </a:r>
            <a:r>
              <a:rPr lang="en-US" err="1"/>
              <a:t>Miete</a:t>
            </a:r>
            <a:endParaRPr lang="en-US"/>
          </a:p>
          <a:p>
            <a:pPr marL="628650" lvl="1" indent="-171450">
              <a:buFont typeface="Arial"/>
              <a:buChar char="•"/>
            </a:pPr>
            <a:r>
              <a:rPr lang="en-US" err="1"/>
              <a:t>Bibliothek</a:t>
            </a:r>
            <a:endParaRPr lang="en-US"/>
          </a:p>
          <a:p>
            <a:pPr marL="1085850" lvl="2" indent="-171450">
              <a:buFont typeface="Arial"/>
              <a:buChar char="•"/>
            </a:pPr>
            <a:r>
              <a:rPr lang="en-US" err="1"/>
              <a:t>Mehraufwand</a:t>
            </a:r>
            <a:r>
              <a:rPr lang="en-US"/>
              <a:t> auf Interne </a:t>
            </a:r>
            <a:r>
              <a:rPr lang="en-US" err="1"/>
              <a:t>Verrechnung</a:t>
            </a:r>
            <a:r>
              <a:rPr lang="en-US"/>
              <a:t> </a:t>
            </a:r>
            <a:r>
              <a:rPr lang="en-US" err="1"/>
              <a:t>zurückzuführen</a:t>
            </a:r>
            <a:endParaRPr lang="en-US"/>
          </a:p>
          <a:p>
            <a:pPr marL="1543050" lvl="3" indent="-171450">
              <a:buFont typeface="Arial"/>
              <a:buChar char="•"/>
            </a:pPr>
            <a:r>
              <a:rPr lang="en-US" err="1"/>
              <a:t>Grösstenteils</a:t>
            </a:r>
            <a:r>
              <a:rPr lang="en-US"/>
              <a:t> auf </a:t>
            </a:r>
            <a:r>
              <a:rPr lang="en-US" err="1"/>
              <a:t>Miete</a:t>
            </a:r>
            <a:r>
              <a:rPr lang="en-US"/>
              <a:t> von CHF 40m (interne </a:t>
            </a:r>
            <a:r>
              <a:rPr lang="en-US" err="1"/>
              <a:t>Verrechnung</a:t>
            </a:r>
            <a:r>
              <a:rPr lang="en-US"/>
              <a:t>)</a:t>
            </a:r>
          </a:p>
          <a:p>
            <a:r>
              <a:rPr lang="en-US"/>
              <a:t>Rest für </a:t>
            </a:r>
            <a:r>
              <a:rPr lang="en-US" err="1"/>
              <a:t>Ferien</a:t>
            </a:r>
            <a:r>
              <a:rPr lang="en-US"/>
              <a:t> und </a:t>
            </a:r>
            <a:r>
              <a:rPr lang="en-US" err="1"/>
              <a:t>Überzeit</a:t>
            </a:r>
            <a:r>
              <a:rPr lang="en-US"/>
              <a:t> und </a:t>
            </a:r>
            <a:r>
              <a:rPr lang="en-US" err="1"/>
              <a:t>Einführung</a:t>
            </a:r>
            <a:r>
              <a:rPr lang="en-US"/>
              <a:t> </a:t>
            </a:r>
            <a:r>
              <a:rPr lang="en-US" err="1"/>
              <a:t>Bibliothek</a:t>
            </a:r>
            <a:r>
              <a:rPr lang="en-US"/>
              <a:t> </a:t>
            </a:r>
            <a:r>
              <a:rPr lang="en-US" err="1"/>
              <a:t>Alterswil</a:t>
            </a:r>
            <a:r>
              <a:rPr lang="en-US"/>
              <a:t> </a:t>
            </a:r>
          </a:p>
          <a:p>
            <a:endParaRPr lang="en-US"/>
          </a:p>
          <a:p>
            <a:r>
              <a:rPr lang="en-US" err="1">
                <a:latin typeface="Aptos"/>
                <a:ea typeface="Calibri"/>
                <a:cs typeface="Calibri"/>
              </a:rPr>
              <a:t>Ferien</a:t>
            </a:r>
            <a:r>
              <a:rPr lang="en-US">
                <a:latin typeface="Aptos"/>
                <a:ea typeface="Calibri"/>
                <a:cs typeface="Calibri"/>
              </a:rPr>
              <a:t> und </a:t>
            </a:r>
            <a:r>
              <a:rPr lang="en-US" err="1">
                <a:latin typeface="Aptos"/>
                <a:ea typeface="Calibri"/>
                <a:cs typeface="Calibri"/>
              </a:rPr>
              <a:t>Überzeit</a:t>
            </a:r>
            <a:r>
              <a:rPr lang="en-US">
                <a:latin typeface="Aptos"/>
                <a:ea typeface="Calibri"/>
                <a:cs typeface="Calibri"/>
              </a:rPr>
              <a:t>: CHF 90'000 </a:t>
            </a:r>
            <a:r>
              <a:rPr lang="en-US" err="1">
                <a:latin typeface="Aptos"/>
                <a:ea typeface="Calibri"/>
                <a:cs typeface="Calibri"/>
              </a:rPr>
              <a:t>Mehrausgaben</a:t>
            </a:r>
            <a:r>
              <a:rPr lang="en-US">
                <a:latin typeface="Aptos"/>
                <a:ea typeface="Calibri"/>
                <a:cs typeface="Calibri"/>
              </a:rPr>
              <a:t>. Grosses Thema </a:t>
            </a:r>
            <a:r>
              <a:rPr lang="en-US" err="1">
                <a:latin typeface="Aptos"/>
                <a:ea typeface="Calibri"/>
                <a:cs typeface="Calibri"/>
              </a:rPr>
              <a:t>bei</a:t>
            </a:r>
            <a:r>
              <a:rPr lang="en-US">
                <a:latin typeface="Aptos"/>
                <a:ea typeface="Calibri"/>
                <a:cs typeface="Calibri"/>
              </a:rPr>
              <a:t> der </a:t>
            </a:r>
            <a:r>
              <a:rPr lang="en-US" err="1">
                <a:latin typeface="Aptos"/>
                <a:ea typeface="Calibri"/>
                <a:cs typeface="Calibri"/>
              </a:rPr>
              <a:t>Geschäftsleitung</a:t>
            </a:r>
            <a:r>
              <a:rPr lang="en-US">
                <a:latin typeface="Aptos"/>
                <a:ea typeface="Calibri"/>
                <a:cs typeface="Calibri"/>
              </a:rPr>
              <a:t>, </a:t>
            </a:r>
            <a:r>
              <a:rPr lang="en-US" err="1">
                <a:latin typeface="Aptos"/>
                <a:ea typeface="Calibri"/>
                <a:cs typeface="Calibri"/>
              </a:rPr>
              <a:t>Abbaupläne</a:t>
            </a:r>
            <a:r>
              <a:rPr lang="en-US">
                <a:latin typeface="Aptos"/>
                <a:ea typeface="Calibri"/>
                <a:cs typeface="Calibri"/>
              </a:rPr>
              <a:t> </a:t>
            </a:r>
            <a:r>
              <a:rPr lang="en-US" err="1">
                <a:latin typeface="Aptos"/>
                <a:ea typeface="Calibri"/>
                <a:cs typeface="Calibri"/>
              </a:rPr>
              <a:t>vorhanden</a:t>
            </a:r>
            <a:r>
              <a:rPr lang="en-US">
                <a:latin typeface="Aptos"/>
                <a:ea typeface="Calibri"/>
                <a:cs typeface="Calibri"/>
              </a:rPr>
              <a:t>, Fokus 2024</a:t>
            </a:r>
          </a:p>
          <a:p>
            <a:endParaRPr lang="en-US">
              <a:latin typeface="Calibri"/>
              <a:ea typeface="Calibri"/>
              <a:cs typeface="Calibri"/>
            </a:endParaRPr>
          </a:p>
        </p:txBody>
      </p:sp>
      <p:sp>
        <p:nvSpPr>
          <p:cNvPr id="4" name="Foliennummernplatzhalter 3"/>
          <p:cNvSpPr>
            <a:spLocks noGrp="1"/>
          </p:cNvSpPr>
          <p:nvPr>
            <p:ph type="sldNum" sz="quarter" idx="5"/>
          </p:nvPr>
        </p:nvSpPr>
        <p:spPr/>
        <p:txBody>
          <a:bodyPr/>
          <a:lstStyle/>
          <a:p>
            <a:fld id="{B931185F-D0BB-4518-9576-E7621C92852A}" type="slidenum">
              <a:rPr lang="de-CH" smtClean="0"/>
              <a:t>8</a:t>
            </a:fld>
            <a:endParaRPr lang="de-CH"/>
          </a:p>
        </p:txBody>
      </p:sp>
    </p:spTree>
    <p:extLst>
      <p:ext uri="{BB962C8B-B14F-4D97-AF65-F5344CB8AC3E}">
        <p14:creationId xmlns:p14="http://schemas.microsoft.com/office/powerpoint/2010/main" val="2193312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latin typeface="Calibri"/>
                <a:ea typeface="Calibri"/>
                <a:cs typeface="Calibri"/>
              </a:rPr>
              <a:t>Übersicht</a:t>
            </a:r>
            <a:r>
              <a:rPr lang="en-US">
                <a:latin typeface="Calibri"/>
                <a:ea typeface="Calibri"/>
                <a:cs typeface="Calibri"/>
              </a:rPr>
              <a:t> </a:t>
            </a:r>
            <a:r>
              <a:rPr lang="en-US" err="1">
                <a:latin typeface="Calibri"/>
                <a:ea typeface="Calibri"/>
                <a:cs typeface="Calibri"/>
              </a:rPr>
              <a:t>über</a:t>
            </a:r>
            <a:r>
              <a:rPr lang="en-US">
                <a:latin typeface="Calibri"/>
                <a:ea typeface="Calibri"/>
                <a:cs typeface="Calibri"/>
              </a:rPr>
              <a:t> die </a:t>
            </a:r>
            <a:r>
              <a:rPr lang="en-US" err="1">
                <a:latin typeface="Calibri"/>
                <a:ea typeface="Calibri"/>
                <a:cs typeface="Calibri"/>
              </a:rPr>
              <a:t>Entwicklung</a:t>
            </a:r>
            <a:r>
              <a:rPr lang="en-US">
                <a:latin typeface="Calibri"/>
                <a:ea typeface="Calibri"/>
                <a:cs typeface="Calibri"/>
              </a:rPr>
              <a:t> der </a:t>
            </a:r>
            <a:r>
              <a:rPr lang="en-US" err="1">
                <a:latin typeface="Calibri"/>
                <a:ea typeface="Calibri"/>
                <a:cs typeface="Calibri"/>
              </a:rPr>
              <a:t>Steuereinnahmen</a:t>
            </a:r>
            <a:r>
              <a:rPr lang="en-US">
                <a:latin typeface="Calibri"/>
                <a:ea typeface="Calibri"/>
                <a:cs typeface="Calibri"/>
              </a:rPr>
              <a:t>:</a:t>
            </a:r>
          </a:p>
          <a:p>
            <a:endParaRPr lang="en-US">
              <a:latin typeface="Calibri"/>
              <a:ea typeface="Calibri"/>
              <a:cs typeface="Calibri"/>
            </a:endParaRPr>
          </a:p>
          <a:p>
            <a:r>
              <a:rPr lang="en-US">
                <a:latin typeface="Calibri"/>
                <a:ea typeface="Calibri"/>
                <a:cs typeface="Calibri"/>
              </a:rPr>
              <a:t>Grosse </a:t>
            </a:r>
            <a:r>
              <a:rPr lang="en-US" err="1">
                <a:latin typeface="Calibri"/>
                <a:ea typeface="Calibri"/>
                <a:cs typeface="Calibri"/>
              </a:rPr>
              <a:t>Auswirkungen</a:t>
            </a:r>
            <a:r>
              <a:rPr lang="en-US">
                <a:latin typeface="Calibri"/>
                <a:ea typeface="Calibri"/>
                <a:cs typeface="Calibri"/>
              </a:rPr>
              <a:t>:</a:t>
            </a:r>
          </a:p>
          <a:p>
            <a:pPr marL="171450" indent="-171450">
              <a:buFont typeface="Calibri"/>
              <a:buChar char="-"/>
            </a:pPr>
            <a:r>
              <a:rPr lang="en-US" err="1">
                <a:latin typeface="Calibri"/>
                <a:ea typeface="Calibri"/>
                <a:cs typeface="Calibri"/>
              </a:rPr>
              <a:t>Steuerreform</a:t>
            </a:r>
            <a:r>
              <a:rPr lang="en-US">
                <a:latin typeface="Calibri"/>
                <a:ea typeface="Calibri"/>
                <a:cs typeface="Calibri"/>
              </a:rPr>
              <a:t> des </a:t>
            </a:r>
            <a:r>
              <a:rPr lang="en-US" err="1">
                <a:latin typeface="Calibri"/>
                <a:ea typeface="Calibri"/>
                <a:cs typeface="Calibri"/>
              </a:rPr>
              <a:t>Kantons</a:t>
            </a:r>
            <a:r>
              <a:rPr lang="en-US">
                <a:latin typeface="Calibri"/>
                <a:ea typeface="Calibri"/>
                <a:cs typeface="Calibri"/>
              </a:rPr>
              <a:t> für die Jur. </a:t>
            </a:r>
            <a:r>
              <a:rPr lang="en-US" err="1">
                <a:latin typeface="Calibri"/>
                <a:ea typeface="Calibri"/>
                <a:cs typeface="Calibri"/>
              </a:rPr>
              <a:t>Personen</a:t>
            </a:r>
            <a:r>
              <a:rPr lang="en-US">
                <a:latin typeface="Calibri"/>
                <a:ea typeface="Calibri"/>
                <a:cs typeface="Calibri"/>
              </a:rPr>
              <a:t> (</a:t>
            </a:r>
            <a:r>
              <a:rPr lang="en-US" err="1">
                <a:latin typeface="Calibri"/>
                <a:ea typeface="Calibri"/>
                <a:cs typeface="Calibri"/>
              </a:rPr>
              <a:t>Wegfall</a:t>
            </a:r>
            <a:r>
              <a:rPr lang="en-US">
                <a:latin typeface="Calibri"/>
                <a:ea typeface="Calibri"/>
                <a:cs typeface="Calibri"/>
              </a:rPr>
              <a:t> </a:t>
            </a:r>
            <a:r>
              <a:rPr lang="en-US" err="1">
                <a:latin typeface="Calibri"/>
                <a:ea typeface="Calibri"/>
                <a:cs typeface="Calibri"/>
              </a:rPr>
              <a:t>Einnahmen</a:t>
            </a:r>
            <a:r>
              <a:rPr lang="en-US">
                <a:latin typeface="Calibri"/>
                <a:ea typeface="Calibri"/>
                <a:cs typeface="Calibri"/>
              </a:rPr>
              <a:t>)</a:t>
            </a:r>
          </a:p>
          <a:p>
            <a:pPr marL="171450" indent="-171450">
              <a:buFont typeface="Calibri"/>
              <a:buChar char="-"/>
            </a:pPr>
            <a:r>
              <a:rPr lang="en-US">
                <a:latin typeface="Calibri"/>
                <a:ea typeface="Calibri"/>
                <a:cs typeface="Calibri"/>
              </a:rPr>
              <a:t>Fusion (</a:t>
            </a:r>
            <a:r>
              <a:rPr lang="en-US" err="1">
                <a:latin typeface="Calibri"/>
                <a:ea typeface="Calibri"/>
                <a:cs typeface="Calibri"/>
              </a:rPr>
              <a:t>Steuersatzreduktion</a:t>
            </a:r>
            <a:r>
              <a:rPr lang="en-US">
                <a:latin typeface="Calibri"/>
                <a:ea typeface="Calibri"/>
                <a:cs typeface="Calibri"/>
              </a:rPr>
              <a:t> in den </a:t>
            </a:r>
            <a:r>
              <a:rPr lang="en-US" err="1">
                <a:latin typeface="Calibri"/>
                <a:ea typeface="Calibri"/>
                <a:cs typeface="Calibri"/>
              </a:rPr>
              <a:t>Ortsteilen</a:t>
            </a:r>
            <a:r>
              <a:rPr lang="en-US">
                <a:latin typeface="Calibri"/>
                <a:ea typeface="Calibri"/>
                <a:cs typeface="Calibri"/>
              </a:rPr>
              <a:t> </a:t>
            </a:r>
            <a:r>
              <a:rPr lang="en-US" err="1">
                <a:latin typeface="Calibri"/>
                <a:ea typeface="Calibri"/>
                <a:cs typeface="Calibri"/>
              </a:rPr>
              <a:t>Alterswil</a:t>
            </a:r>
            <a:r>
              <a:rPr lang="en-US">
                <a:latin typeface="Calibri"/>
                <a:ea typeface="Calibri"/>
                <a:cs typeface="Calibri"/>
              </a:rPr>
              <a:t> und St. Antoni (auf 75%)</a:t>
            </a:r>
            <a:endParaRPr lang="en-US"/>
          </a:p>
          <a:p>
            <a:pPr marL="171450" indent="-171450">
              <a:buFont typeface="Calibri"/>
              <a:buChar char="-"/>
            </a:pPr>
            <a:r>
              <a:rPr lang="en-US" err="1">
                <a:latin typeface="Calibri"/>
                <a:ea typeface="Calibri"/>
                <a:cs typeface="Calibri"/>
              </a:rPr>
              <a:t>Feuerwehrsteuer</a:t>
            </a:r>
            <a:r>
              <a:rPr lang="en-US">
                <a:latin typeface="Calibri"/>
                <a:ea typeface="Calibri"/>
                <a:cs typeface="Calibri"/>
              </a:rPr>
              <a:t> </a:t>
            </a:r>
            <a:r>
              <a:rPr lang="en-US" err="1">
                <a:latin typeface="Calibri"/>
                <a:ea typeface="Calibri"/>
                <a:cs typeface="Calibri"/>
              </a:rPr>
              <a:t>ist</a:t>
            </a:r>
            <a:r>
              <a:rPr lang="en-US">
                <a:latin typeface="Calibri"/>
                <a:ea typeface="Calibri"/>
                <a:cs typeface="Calibri"/>
              </a:rPr>
              <a:t> </a:t>
            </a:r>
            <a:r>
              <a:rPr lang="en-US" err="1">
                <a:latin typeface="Calibri"/>
                <a:ea typeface="Calibri"/>
                <a:cs typeface="Calibri"/>
              </a:rPr>
              <a:t>auch</a:t>
            </a:r>
            <a:r>
              <a:rPr lang="en-US">
                <a:latin typeface="Calibri"/>
                <a:ea typeface="Calibri"/>
                <a:cs typeface="Calibri"/>
              </a:rPr>
              <a:t> </a:t>
            </a:r>
            <a:r>
              <a:rPr lang="en-US" err="1">
                <a:latin typeface="Calibri"/>
                <a:ea typeface="Calibri"/>
                <a:cs typeface="Calibri"/>
              </a:rPr>
              <a:t>weggefallen</a:t>
            </a:r>
          </a:p>
          <a:p>
            <a:pPr marL="171450" indent="-171450">
              <a:buFont typeface="Calibri"/>
              <a:buChar char="-"/>
            </a:pPr>
            <a:r>
              <a:rPr lang="en-US">
                <a:latin typeface="Calibri"/>
                <a:ea typeface="Calibri"/>
                <a:cs typeface="Calibri"/>
              </a:rPr>
              <a:t>Corona Jahre, </a:t>
            </a:r>
            <a:r>
              <a:rPr lang="en-US" err="1">
                <a:latin typeface="Calibri"/>
                <a:ea typeface="Calibri"/>
                <a:cs typeface="Calibri"/>
              </a:rPr>
              <a:t>Einbruch</a:t>
            </a:r>
            <a:r>
              <a:rPr lang="en-US">
                <a:latin typeface="Calibri"/>
                <a:ea typeface="Calibri"/>
                <a:cs typeface="Calibri"/>
              </a:rPr>
              <a:t> </a:t>
            </a:r>
            <a:r>
              <a:rPr lang="en-US" err="1">
                <a:latin typeface="Calibri"/>
                <a:ea typeface="Calibri"/>
                <a:cs typeface="Calibri"/>
              </a:rPr>
              <a:t>bei</a:t>
            </a:r>
            <a:r>
              <a:rPr lang="en-US">
                <a:latin typeface="Calibri"/>
                <a:ea typeface="Calibri"/>
                <a:cs typeface="Calibri"/>
              </a:rPr>
              <a:t> </a:t>
            </a:r>
            <a:r>
              <a:rPr lang="en-US" err="1">
                <a:latin typeface="Calibri"/>
                <a:ea typeface="Calibri"/>
                <a:cs typeface="Calibri"/>
              </a:rPr>
              <a:t>vielen</a:t>
            </a:r>
            <a:r>
              <a:rPr lang="en-US">
                <a:latin typeface="Calibri"/>
                <a:ea typeface="Calibri"/>
                <a:cs typeface="Calibri"/>
              </a:rPr>
              <a:t> </a:t>
            </a:r>
            <a:r>
              <a:rPr lang="en-US" err="1">
                <a:latin typeface="Calibri"/>
                <a:ea typeface="Calibri"/>
                <a:cs typeface="Calibri"/>
              </a:rPr>
              <a:t>Steuereinnahmen</a:t>
            </a:r>
          </a:p>
        </p:txBody>
      </p:sp>
      <p:sp>
        <p:nvSpPr>
          <p:cNvPr id="4" name="Foliennummernplatzhalter 3"/>
          <p:cNvSpPr>
            <a:spLocks noGrp="1"/>
          </p:cNvSpPr>
          <p:nvPr>
            <p:ph type="sldNum" sz="quarter" idx="5"/>
          </p:nvPr>
        </p:nvSpPr>
        <p:spPr/>
        <p:txBody>
          <a:bodyPr/>
          <a:lstStyle/>
          <a:p>
            <a:fld id="{B931185F-D0BB-4518-9576-E7621C92852A}" type="slidenum">
              <a:rPr lang="de-CH" smtClean="0"/>
              <a:t>9</a:t>
            </a:fld>
            <a:endParaRPr lang="de-CH"/>
          </a:p>
        </p:txBody>
      </p:sp>
    </p:spTree>
    <p:extLst>
      <p:ext uri="{BB962C8B-B14F-4D97-AF65-F5344CB8AC3E}">
        <p14:creationId xmlns:p14="http://schemas.microsoft.com/office/powerpoint/2010/main" val="703810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Calibri"/>
                <a:ea typeface="Calibri"/>
                <a:cs typeface="Calibri"/>
              </a:rPr>
              <a:t>Zahlen </a:t>
            </a:r>
            <a:r>
              <a:rPr lang="en-US" err="1">
                <a:latin typeface="Calibri"/>
                <a:ea typeface="Calibri"/>
                <a:cs typeface="Calibri"/>
              </a:rPr>
              <a:t>präsentieren</a:t>
            </a:r>
            <a:r>
              <a:rPr lang="en-US">
                <a:latin typeface="Calibri"/>
                <a:ea typeface="Calibri"/>
                <a:cs typeface="Calibri"/>
              </a:rPr>
              <a:t>!</a:t>
            </a:r>
          </a:p>
        </p:txBody>
      </p:sp>
      <p:sp>
        <p:nvSpPr>
          <p:cNvPr id="4" name="Foliennummernplatzhalter 3"/>
          <p:cNvSpPr>
            <a:spLocks noGrp="1"/>
          </p:cNvSpPr>
          <p:nvPr>
            <p:ph type="sldNum" sz="quarter" idx="5"/>
          </p:nvPr>
        </p:nvSpPr>
        <p:spPr/>
        <p:txBody>
          <a:bodyPr/>
          <a:lstStyle/>
          <a:p>
            <a:fld id="{B931185F-D0BB-4518-9576-E7621C92852A}" type="slidenum">
              <a:rPr lang="de-CH" smtClean="0"/>
              <a:t>10</a:t>
            </a:fld>
            <a:endParaRPr lang="de-CH"/>
          </a:p>
        </p:txBody>
      </p:sp>
    </p:spTree>
    <p:extLst>
      <p:ext uri="{BB962C8B-B14F-4D97-AF65-F5344CB8AC3E}">
        <p14:creationId xmlns:p14="http://schemas.microsoft.com/office/powerpoint/2010/main" val="2577699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latin typeface="Calibri"/>
                <a:ea typeface="Calibri"/>
                <a:cs typeface="Calibri"/>
              </a:rPr>
              <a:t>Kennzahlen</a:t>
            </a:r>
            <a:r>
              <a:rPr lang="en-US">
                <a:latin typeface="Calibri"/>
                <a:ea typeface="Calibri"/>
                <a:cs typeface="Calibri"/>
              </a:rPr>
              <a:t>: Momentaufnahme (</a:t>
            </a:r>
            <a:r>
              <a:rPr lang="en-US" err="1">
                <a:latin typeface="Calibri"/>
                <a:ea typeface="Calibri"/>
                <a:cs typeface="Calibri"/>
              </a:rPr>
              <a:t>Stichtag</a:t>
            </a:r>
            <a:r>
              <a:rPr lang="en-US">
                <a:latin typeface="Calibri"/>
                <a:ea typeface="Calibri"/>
                <a:cs typeface="Calibri"/>
              </a:rPr>
              <a:t>)</a:t>
            </a:r>
          </a:p>
          <a:p>
            <a:endParaRPr lang="en-US">
              <a:latin typeface="Calibri"/>
              <a:ea typeface="Calibri"/>
              <a:cs typeface="Calibri"/>
            </a:endParaRPr>
          </a:p>
          <a:p>
            <a:r>
              <a:rPr lang="en-US">
                <a:latin typeface="Calibri"/>
                <a:ea typeface="Calibri"/>
                <a:cs typeface="Calibri"/>
              </a:rPr>
              <a:t>Gemeinde </a:t>
            </a:r>
            <a:r>
              <a:rPr lang="en-US" err="1">
                <a:latin typeface="Calibri"/>
                <a:ea typeface="Calibri"/>
                <a:cs typeface="Calibri"/>
              </a:rPr>
              <a:t>mit</a:t>
            </a:r>
            <a:r>
              <a:rPr lang="en-US">
                <a:latin typeface="Calibri"/>
                <a:ea typeface="Calibri"/>
                <a:cs typeface="Calibri"/>
              </a:rPr>
              <a:t> </a:t>
            </a:r>
            <a:r>
              <a:rPr lang="en-US" err="1">
                <a:latin typeface="Calibri"/>
                <a:ea typeface="Calibri"/>
                <a:cs typeface="Calibri"/>
              </a:rPr>
              <a:t>hohe</a:t>
            </a:r>
            <a:r>
              <a:rPr lang="en-US">
                <a:latin typeface="Calibri"/>
                <a:ea typeface="Calibri"/>
                <a:cs typeface="Calibri"/>
              </a:rPr>
              <a:t> </a:t>
            </a:r>
            <a:r>
              <a:rPr lang="en-US" err="1">
                <a:latin typeface="Calibri"/>
                <a:ea typeface="Calibri"/>
                <a:cs typeface="Calibri"/>
              </a:rPr>
              <a:t>Investition</a:t>
            </a:r>
            <a:r>
              <a:rPr lang="en-US">
                <a:latin typeface="Calibri"/>
                <a:ea typeface="Calibri"/>
                <a:cs typeface="Calibri"/>
              </a:rPr>
              <a:t> I de </a:t>
            </a:r>
            <a:r>
              <a:rPr lang="en-US" err="1">
                <a:latin typeface="Calibri"/>
                <a:ea typeface="Calibri"/>
                <a:cs typeface="Calibri"/>
              </a:rPr>
              <a:t>letschti</a:t>
            </a:r>
            <a:r>
              <a:rPr lang="en-US">
                <a:latin typeface="Calibri"/>
                <a:ea typeface="Calibri"/>
                <a:cs typeface="Calibri"/>
              </a:rPr>
              <a:t> </a:t>
            </a:r>
            <a:r>
              <a:rPr lang="en-US" err="1">
                <a:latin typeface="Calibri"/>
                <a:ea typeface="Calibri"/>
                <a:cs typeface="Calibri"/>
              </a:rPr>
              <a:t>Zyt</a:t>
            </a:r>
            <a:r>
              <a:rPr lang="en-US">
                <a:latin typeface="Calibri"/>
                <a:ea typeface="Calibri"/>
                <a:cs typeface="Calibri"/>
              </a:rPr>
              <a:t>, </a:t>
            </a:r>
            <a:r>
              <a:rPr lang="en-US" err="1">
                <a:latin typeface="Calibri"/>
                <a:ea typeface="Calibri"/>
                <a:cs typeface="Calibri"/>
              </a:rPr>
              <a:t>si</a:t>
            </a:r>
            <a:r>
              <a:rPr lang="en-US">
                <a:latin typeface="Calibri"/>
                <a:ea typeface="Calibri"/>
                <a:cs typeface="Calibri"/>
              </a:rPr>
              <a:t> </a:t>
            </a:r>
            <a:r>
              <a:rPr lang="en-US" err="1">
                <a:latin typeface="Calibri"/>
                <a:ea typeface="Calibri"/>
                <a:cs typeface="Calibri"/>
              </a:rPr>
              <a:t>Kennzahle</a:t>
            </a:r>
            <a:r>
              <a:rPr lang="en-US">
                <a:latin typeface="Calibri"/>
                <a:ea typeface="Calibri"/>
                <a:cs typeface="Calibri"/>
              </a:rPr>
              <a:t> </a:t>
            </a:r>
            <a:r>
              <a:rPr lang="en-US" err="1">
                <a:latin typeface="Calibri"/>
                <a:ea typeface="Calibri"/>
                <a:cs typeface="Calibri"/>
              </a:rPr>
              <a:t>natürlich</a:t>
            </a:r>
            <a:r>
              <a:rPr lang="en-US">
                <a:latin typeface="Calibri"/>
                <a:ea typeface="Calibri"/>
                <a:cs typeface="Calibri"/>
              </a:rPr>
              <a:t> </a:t>
            </a:r>
            <a:r>
              <a:rPr lang="en-US" err="1">
                <a:latin typeface="Calibri"/>
                <a:ea typeface="Calibri"/>
                <a:cs typeface="Calibri"/>
              </a:rPr>
              <a:t>schlächter</a:t>
            </a:r>
            <a:r>
              <a:rPr lang="en-US">
                <a:latin typeface="Calibri"/>
                <a:ea typeface="Calibri"/>
                <a:cs typeface="Calibri"/>
              </a:rPr>
              <a:t>. Aber </a:t>
            </a:r>
            <a:r>
              <a:rPr lang="en-US" err="1">
                <a:latin typeface="Calibri"/>
                <a:ea typeface="Calibri"/>
                <a:cs typeface="Calibri"/>
              </a:rPr>
              <a:t>defüür</a:t>
            </a:r>
            <a:r>
              <a:rPr lang="en-US">
                <a:latin typeface="Calibri"/>
                <a:ea typeface="Calibri"/>
                <a:cs typeface="Calibri"/>
              </a:rPr>
              <a:t> </a:t>
            </a:r>
            <a:r>
              <a:rPr lang="en-US" err="1">
                <a:latin typeface="Calibri"/>
                <a:ea typeface="Calibri"/>
                <a:cs typeface="Calibri"/>
              </a:rPr>
              <a:t>himmer</a:t>
            </a:r>
            <a:r>
              <a:rPr lang="en-US">
                <a:latin typeface="Calibri"/>
                <a:ea typeface="Calibri"/>
                <a:cs typeface="Calibri"/>
              </a:rPr>
              <a:t> oh a </a:t>
            </a:r>
            <a:r>
              <a:rPr lang="en-US" err="1">
                <a:latin typeface="Calibri"/>
                <a:ea typeface="Calibri"/>
                <a:cs typeface="Calibri"/>
              </a:rPr>
              <a:t>Gägewärt</a:t>
            </a:r>
            <a:r>
              <a:rPr lang="en-US">
                <a:latin typeface="Calibri"/>
                <a:ea typeface="Calibri"/>
                <a:cs typeface="Calibri"/>
              </a:rPr>
              <a:t> (MZG </a:t>
            </a:r>
            <a:r>
              <a:rPr lang="en-US" err="1">
                <a:latin typeface="Calibri"/>
                <a:ea typeface="Calibri"/>
                <a:cs typeface="Calibri"/>
              </a:rPr>
              <a:t>Tafers</a:t>
            </a:r>
            <a:r>
              <a:rPr lang="en-US">
                <a:latin typeface="Calibri"/>
                <a:ea typeface="Calibri"/>
                <a:cs typeface="Calibri"/>
              </a:rPr>
              <a:t> u </a:t>
            </a:r>
            <a:r>
              <a:rPr lang="en-US" err="1">
                <a:latin typeface="Calibri"/>
                <a:ea typeface="Calibri"/>
                <a:cs typeface="Calibri"/>
              </a:rPr>
              <a:t>Auterschwü</a:t>
            </a:r>
            <a:r>
              <a:rPr lang="en-US">
                <a:latin typeface="Calibri"/>
                <a:ea typeface="Calibri"/>
                <a:cs typeface="Calibri"/>
              </a:rPr>
              <a:t>). U das </a:t>
            </a:r>
            <a:r>
              <a:rPr lang="en-US" err="1">
                <a:latin typeface="Calibri"/>
                <a:ea typeface="Calibri"/>
                <a:cs typeface="Calibri"/>
              </a:rPr>
              <a:t>gseht</a:t>
            </a:r>
            <a:r>
              <a:rPr lang="en-US">
                <a:latin typeface="Calibri"/>
                <a:ea typeface="Calibri"/>
                <a:cs typeface="Calibri"/>
              </a:rPr>
              <a:t> mu hie </a:t>
            </a:r>
            <a:r>
              <a:rPr lang="en-US" err="1">
                <a:latin typeface="Calibri"/>
                <a:ea typeface="Calibri"/>
                <a:cs typeface="Calibri"/>
              </a:rPr>
              <a:t>nid</a:t>
            </a:r>
            <a:r>
              <a:rPr lang="en-US">
                <a:latin typeface="Calibri"/>
                <a:ea typeface="Calibri"/>
                <a:cs typeface="Calibri"/>
              </a:rPr>
              <a:t> I </a:t>
            </a:r>
            <a:r>
              <a:rPr lang="en-US" err="1">
                <a:latin typeface="Calibri"/>
                <a:ea typeface="Calibri"/>
                <a:cs typeface="Calibri"/>
              </a:rPr>
              <a:t>däne</a:t>
            </a:r>
            <a:r>
              <a:rPr lang="en-US">
                <a:latin typeface="Calibri"/>
                <a:ea typeface="Calibri"/>
                <a:cs typeface="Calibri"/>
              </a:rPr>
              <a:t> </a:t>
            </a:r>
            <a:r>
              <a:rPr lang="en-US" err="1">
                <a:latin typeface="Calibri"/>
                <a:ea typeface="Calibri"/>
                <a:cs typeface="Calibri"/>
              </a:rPr>
              <a:t>Kennzahle</a:t>
            </a:r>
            <a:r>
              <a:rPr lang="en-US">
                <a:latin typeface="Calibri"/>
                <a:ea typeface="Calibri"/>
                <a:cs typeface="Calibri"/>
              </a:rPr>
              <a:t>. U </a:t>
            </a:r>
            <a:r>
              <a:rPr lang="en-US" err="1">
                <a:latin typeface="Calibri"/>
                <a:ea typeface="Calibri"/>
                <a:cs typeface="Calibri"/>
              </a:rPr>
              <a:t>wir</a:t>
            </a:r>
            <a:r>
              <a:rPr lang="en-US">
                <a:latin typeface="Calibri"/>
                <a:ea typeface="Calibri"/>
                <a:cs typeface="Calibri"/>
              </a:rPr>
              <a:t> hie oh as </a:t>
            </a:r>
            <a:r>
              <a:rPr lang="en-US" err="1">
                <a:latin typeface="Calibri"/>
                <a:ea typeface="Calibri"/>
                <a:cs typeface="Calibri"/>
              </a:rPr>
              <a:t>Eigekapital</a:t>
            </a:r>
            <a:r>
              <a:rPr lang="en-US">
                <a:latin typeface="Calibri"/>
                <a:ea typeface="Calibri"/>
                <a:cs typeface="Calibri"/>
              </a:rPr>
              <a:t> </a:t>
            </a:r>
            <a:r>
              <a:rPr lang="en-US" err="1">
                <a:latin typeface="Calibri"/>
                <a:ea typeface="Calibri"/>
                <a:cs typeface="Calibri"/>
              </a:rPr>
              <a:t>vo</a:t>
            </a:r>
            <a:r>
              <a:rPr lang="en-US">
                <a:latin typeface="Calibri"/>
                <a:ea typeface="Calibri"/>
                <a:cs typeface="Calibri"/>
              </a:rPr>
              <a:t> 52 Mio. Wo hie </a:t>
            </a:r>
            <a:r>
              <a:rPr lang="en-US" err="1">
                <a:latin typeface="Calibri"/>
                <a:ea typeface="Calibri"/>
                <a:cs typeface="Calibri"/>
              </a:rPr>
              <a:t>nid</a:t>
            </a:r>
            <a:r>
              <a:rPr lang="en-US">
                <a:latin typeface="Calibri"/>
                <a:ea typeface="Calibri"/>
                <a:cs typeface="Calibri"/>
              </a:rPr>
              <a:t> </a:t>
            </a:r>
            <a:r>
              <a:rPr lang="en-US" err="1">
                <a:latin typeface="Calibri"/>
                <a:ea typeface="Calibri"/>
                <a:cs typeface="Calibri"/>
              </a:rPr>
              <a:t>abbüldet</a:t>
            </a:r>
            <a:r>
              <a:rPr lang="en-US">
                <a:latin typeface="Calibri"/>
                <a:ea typeface="Calibri"/>
                <a:cs typeface="Calibri"/>
              </a:rPr>
              <a:t> </a:t>
            </a:r>
            <a:r>
              <a:rPr lang="en-US" err="1">
                <a:latin typeface="Calibri"/>
                <a:ea typeface="Calibri"/>
                <a:cs typeface="Calibri"/>
              </a:rPr>
              <a:t>isch</a:t>
            </a:r>
            <a:r>
              <a:rPr lang="en-US">
                <a:latin typeface="Calibri"/>
                <a:ea typeface="Calibri"/>
                <a:cs typeface="Calibri"/>
              </a:rPr>
              <a:t>.</a:t>
            </a:r>
          </a:p>
          <a:p>
            <a:endParaRPr lang="en-US">
              <a:latin typeface="Calibri"/>
              <a:ea typeface="Calibri"/>
              <a:cs typeface="Calibri"/>
            </a:endParaRPr>
          </a:p>
          <a:p>
            <a:r>
              <a:rPr lang="en-US">
                <a:latin typeface="Calibri"/>
                <a:ea typeface="Calibri"/>
                <a:cs typeface="Calibri"/>
              </a:rPr>
              <a:t>Wo Fokus </a:t>
            </a:r>
            <a:r>
              <a:rPr lang="en-US" err="1">
                <a:latin typeface="Calibri"/>
                <a:ea typeface="Calibri"/>
                <a:cs typeface="Calibri"/>
              </a:rPr>
              <a:t>müsse</a:t>
            </a:r>
            <a:r>
              <a:rPr lang="en-US">
                <a:latin typeface="Calibri"/>
                <a:ea typeface="Calibri"/>
                <a:cs typeface="Calibri"/>
              </a:rPr>
              <a:t> </a:t>
            </a:r>
            <a:r>
              <a:rPr lang="en-US" err="1">
                <a:latin typeface="Calibri"/>
                <a:ea typeface="Calibri"/>
                <a:cs typeface="Calibri"/>
              </a:rPr>
              <a:t>lege</a:t>
            </a:r>
            <a:r>
              <a:rPr lang="en-US">
                <a:latin typeface="Calibri"/>
                <a:ea typeface="Calibri"/>
                <a:cs typeface="Calibri"/>
              </a:rPr>
              <a:t> </a:t>
            </a:r>
            <a:r>
              <a:rPr lang="en-US" err="1">
                <a:latin typeface="Calibri"/>
                <a:ea typeface="Calibri"/>
                <a:cs typeface="Calibri"/>
              </a:rPr>
              <a:t>isch</a:t>
            </a:r>
            <a:r>
              <a:rPr lang="en-US">
                <a:latin typeface="Calibri"/>
                <a:ea typeface="Calibri"/>
                <a:cs typeface="Calibri"/>
              </a:rPr>
              <a:t> I de </a:t>
            </a:r>
            <a:r>
              <a:rPr lang="en-US" err="1">
                <a:latin typeface="Calibri"/>
                <a:ea typeface="Calibri"/>
                <a:cs typeface="Calibri"/>
              </a:rPr>
              <a:t>Verschoudig</a:t>
            </a:r>
            <a:r>
              <a:rPr lang="en-US">
                <a:latin typeface="Calibri"/>
                <a:ea typeface="Calibri"/>
                <a:cs typeface="Calibri"/>
              </a:rPr>
              <a:t>. Die het </a:t>
            </a:r>
            <a:r>
              <a:rPr lang="en-US" err="1">
                <a:latin typeface="Calibri"/>
                <a:ea typeface="Calibri"/>
                <a:cs typeface="Calibri"/>
              </a:rPr>
              <a:t>natürlich</a:t>
            </a:r>
            <a:r>
              <a:rPr lang="en-US">
                <a:latin typeface="Calibri"/>
                <a:ea typeface="Calibri"/>
                <a:cs typeface="Calibri"/>
              </a:rPr>
              <a:t> I de </a:t>
            </a:r>
            <a:r>
              <a:rPr lang="en-US" err="1">
                <a:latin typeface="Calibri"/>
                <a:ea typeface="Calibri"/>
                <a:cs typeface="Calibri"/>
              </a:rPr>
              <a:t>lötschte</a:t>
            </a:r>
            <a:r>
              <a:rPr lang="en-US">
                <a:latin typeface="Calibri"/>
                <a:ea typeface="Calibri"/>
                <a:cs typeface="Calibri"/>
              </a:rPr>
              <a:t> Jahre </a:t>
            </a:r>
            <a:r>
              <a:rPr lang="en-US" err="1">
                <a:latin typeface="Calibri"/>
                <a:ea typeface="Calibri"/>
                <a:cs typeface="Calibri"/>
              </a:rPr>
              <a:t>zuegno</a:t>
            </a:r>
            <a:r>
              <a:rPr lang="en-US">
                <a:latin typeface="Calibri"/>
                <a:ea typeface="Calibri"/>
                <a:cs typeface="Calibri"/>
              </a:rPr>
              <a:t> u </a:t>
            </a:r>
            <a:r>
              <a:rPr lang="en-US" err="1">
                <a:latin typeface="Calibri"/>
                <a:ea typeface="Calibri"/>
                <a:cs typeface="Calibri"/>
              </a:rPr>
              <a:t>mit</a:t>
            </a:r>
            <a:r>
              <a:rPr lang="en-US">
                <a:latin typeface="Calibri"/>
                <a:ea typeface="Calibri"/>
                <a:cs typeface="Calibri"/>
              </a:rPr>
              <a:t> </a:t>
            </a:r>
            <a:r>
              <a:rPr lang="en-US" err="1">
                <a:latin typeface="Calibri"/>
                <a:ea typeface="Calibri"/>
                <a:cs typeface="Calibri"/>
              </a:rPr>
              <a:t>steigende</a:t>
            </a:r>
            <a:r>
              <a:rPr lang="en-US">
                <a:latin typeface="Calibri"/>
                <a:ea typeface="Calibri"/>
                <a:cs typeface="Calibri"/>
              </a:rPr>
              <a:t> </a:t>
            </a:r>
            <a:r>
              <a:rPr lang="en-US" err="1">
                <a:latin typeface="Calibri"/>
                <a:ea typeface="Calibri"/>
                <a:cs typeface="Calibri"/>
              </a:rPr>
              <a:t>Zinse</a:t>
            </a:r>
            <a:r>
              <a:rPr lang="en-US">
                <a:latin typeface="Calibri"/>
                <a:ea typeface="Calibri"/>
                <a:cs typeface="Calibri"/>
              </a:rPr>
              <a:t> </a:t>
            </a:r>
            <a:r>
              <a:rPr lang="en-US" err="1">
                <a:latin typeface="Calibri"/>
                <a:ea typeface="Calibri"/>
                <a:cs typeface="Calibri"/>
              </a:rPr>
              <a:t>führt</a:t>
            </a:r>
            <a:r>
              <a:rPr lang="en-US">
                <a:latin typeface="Calibri"/>
                <a:ea typeface="Calibri"/>
                <a:cs typeface="Calibri"/>
              </a:rPr>
              <a:t> das </a:t>
            </a:r>
            <a:r>
              <a:rPr lang="en-US" err="1">
                <a:latin typeface="Calibri"/>
                <a:ea typeface="Calibri"/>
                <a:cs typeface="Calibri"/>
              </a:rPr>
              <a:t>zu</a:t>
            </a:r>
            <a:r>
              <a:rPr lang="en-US">
                <a:latin typeface="Calibri"/>
                <a:ea typeface="Calibri"/>
                <a:cs typeface="Calibri"/>
              </a:rPr>
              <a:t> </a:t>
            </a:r>
            <a:r>
              <a:rPr lang="en-US" err="1">
                <a:latin typeface="Calibri"/>
                <a:ea typeface="Calibri"/>
                <a:cs typeface="Calibri"/>
              </a:rPr>
              <a:t>Mehrkoste</a:t>
            </a:r>
            <a:r>
              <a:rPr lang="en-US">
                <a:latin typeface="Calibri"/>
                <a:ea typeface="Calibri"/>
                <a:cs typeface="Calibri"/>
              </a:rPr>
              <a:t>. U det </a:t>
            </a:r>
            <a:r>
              <a:rPr lang="en-US" err="1">
                <a:latin typeface="Calibri"/>
                <a:ea typeface="Calibri"/>
                <a:cs typeface="Calibri"/>
              </a:rPr>
              <a:t>müsse</a:t>
            </a:r>
            <a:r>
              <a:rPr lang="en-US">
                <a:latin typeface="Calibri"/>
                <a:ea typeface="Calibri"/>
                <a:cs typeface="Calibri"/>
              </a:rPr>
              <a:t> </a:t>
            </a:r>
            <a:r>
              <a:rPr lang="en-US" err="1">
                <a:latin typeface="Calibri"/>
                <a:ea typeface="Calibri"/>
                <a:cs typeface="Calibri"/>
              </a:rPr>
              <a:t>mehr</a:t>
            </a:r>
            <a:r>
              <a:rPr lang="en-US">
                <a:latin typeface="Calibri"/>
                <a:ea typeface="Calibri"/>
                <a:cs typeface="Calibri"/>
              </a:rPr>
              <a:t> </a:t>
            </a:r>
            <a:r>
              <a:rPr lang="en-US" err="1">
                <a:latin typeface="Calibri"/>
                <a:ea typeface="Calibri"/>
                <a:cs typeface="Calibri"/>
              </a:rPr>
              <a:t>üsa</a:t>
            </a:r>
            <a:r>
              <a:rPr lang="en-US">
                <a:latin typeface="Calibri"/>
                <a:ea typeface="Calibri"/>
                <a:cs typeface="Calibri"/>
              </a:rPr>
              <a:t> Fokus </a:t>
            </a:r>
            <a:r>
              <a:rPr lang="en-US" err="1">
                <a:latin typeface="Calibri"/>
                <a:ea typeface="Calibri"/>
                <a:cs typeface="Calibri"/>
              </a:rPr>
              <a:t>druflege</a:t>
            </a:r>
            <a:r>
              <a:rPr lang="en-US">
                <a:latin typeface="Calibri"/>
                <a:ea typeface="Calibri"/>
                <a:cs typeface="Calibri"/>
              </a:rPr>
              <a:t>. </a:t>
            </a:r>
            <a:r>
              <a:rPr lang="en-US" err="1">
                <a:latin typeface="Calibri"/>
                <a:ea typeface="Calibri"/>
                <a:cs typeface="Calibri"/>
              </a:rPr>
              <a:t>Vor</a:t>
            </a:r>
            <a:r>
              <a:rPr lang="en-US">
                <a:latin typeface="Calibri"/>
                <a:ea typeface="Calibri"/>
                <a:cs typeface="Calibri"/>
              </a:rPr>
              <a:t> </a:t>
            </a:r>
            <a:r>
              <a:rPr lang="en-US" err="1">
                <a:latin typeface="Calibri"/>
                <a:ea typeface="Calibri"/>
                <a:cs typeface="Calibri"/>
              </a:rPr>
              <a:t>allem</a:t>
            </a:r>
            <a:r>
              <a:rPr lang="en-US">
                <a:latin typeface="Calibri"/>
                <a:ea typeface="Calibri"/>
                <a:cs typeface="Calibri"/>
              </a:rPr>
              <a:t> oh </a:t>
            </a:r>
            <a:r>
              <a:rPr lang="en-US" err="1">
                <a:latin typeface="Calibri"/>
                <a:ea typeface="Calibri"/>
                <a:cs typeface="Calibri"/>
              </a:rPr>
              <a:t>wie</a:t>
            </a:r>
            <a:r>
              <a:rPr lang="en-US">
                <a:latin typeface="Calibri"/>
                <a:ea typeface="Calibri"/>
                <a:cs typeface="Calibri"/>
              </a:rPr>
              <a:t> </a:t>
            </a:r>
            <a:r>
              <a:rPr lang="en-US" err="1">
                <a:latin typeface="Calibri"/>
                <a:ea typeface="Calibri"/>
                <a:cs typeface="Calibri"/>
              </a:rPr>
              <a:t>Finanzieriege</a:t>
            </a:r>
            <a:r>
              <a:rPr lang="en-US">
                <a:latin typeface="Calibri"/>
                <a:ea typeface="Calibri"/>
                <a:cs typeface="Calibri"/>
              </a:rPr>
              <a:t> </a:t>
            </a:r>
            <a:r>
              <a:rPr lang="en-US" err="1">
                <a:latin typeface="Calibri"/>
                <a:ea typeface="Calibri"/>
                <a:cs typeface="Calibri"/>
              </a:rPr>
              <a:t>usgseh</a:t>
            </a:r>
            <a:r>
              <a:rPr lang="en-US">
                <a:latin typeface="Calibri"/>
                <a:ea typeface="Calibri"/>
                <a:cs typeface="Calibri"/>
              </a:rPr>
              <a:t>. </a:t>
            </a:r>
            <a:r>
              <a:rPr lang="en-US" err="1">
                <a:latin typeface="Calibri"/>
                <a:ea typeface="Calibri"/>
                <a:cs typeface="Calibri"/>
              </a:rPr>
              <a:t>Gminde</a:t>
            </a:r>
            <a:r>
              <a:rPr lang="en-US">
                <a:latin typeface="Calibri"/>
                <a:ea typeface="Calibri"/>
                <a:cs typeface="Calibri"/>
              </a:rPr>
              <a:t> </a:t>
            </a:r>
            <a:r>
              <a:rPr lang="en-US" err="1">
                <a:latin typeface="Calibri"/>
                <a:ea typeface="Calibri"/>
                <a:cs typeface="Calibri"/>
              </a:rPr>
              <a:t>eher</a:t>
            </a:r>
            <a:r>
              <a:rPr lang="en-US">
                <a:latin typeface="Calibri"/>
                <a:ea typeface="Calibri"/>
                <a:cs typeface="Calibri"/>
              </a:rPr>
              <a:t> </a:t>
            </a:r>
            <a:r>
              <a:rPr lang="en-US" err="1">
                <a:latin typeface="Calibri"/>
                <a:ea typeface="Calibri"/>
                <a:cs typeface="Calibri"/>
              </a:rPr>
              <a:t>generelle</a:t>
            </a:r>
            <a:r>
              <a:rPr lang="en-US">
                <a:latin typeface="Calibri"/>
                <a:ea typeface="Calibri"/>
                <a:cs typeface="Calibri"/>
              </a:rPr>
              <a:t> </a:t>
            </a:r>
            <a:r>
              <a:rPr lang="en-US" err="1">
                <a:latin typeface="Calibri"/>
                <a:ea typeface="Calibri"/>
                <a:cs typeface="Calibri"/>
              </a:rPr>
              <a:t>churzfrischtig</a:t>
            </a:r>
            <a:r>
              <a:rPr lang="en-US">
                <a:latin typeface="Calibri"/>
                <a:ea typeface="Calibri"/>
                <a:cs typeface="Calibri"/>
              </a:rPr>
              <a:t> </a:t>
            </a:r>
            <a:r>
              <a:rPr lang="en-US" err="1">
                <a:latin typeface="Calibri"/>
                <a:ea typeface="Calibri"/>
                <a:cs typeface="Calibri"/>
              </a:rPr>
              <a:t>finanziert</a:t>
            </a:r>
            <a:r>
              <a:rPr lang="en-US">
                <a:latin typeface="Calibri"/>
                <a:ea typeface="Calibri"/>
                <a:cs typeface="Calibri"/>
              </a:rPr>
              <a:t> </a:t>
            </a:r>
            <a:r>
              <a:rPr lang="en-US" err="1">
                <a:latin typeface="Calibri"/>
                <a:ea typeface="Calibri"/>
                <a:cs typeface="Calibri"/>
              </a:rPr>
              <a:t>gsi</a:t>
            </a:r>
            <a:r>
              <a:rPr lang="en-US">
                <a:latin typeface="Calibri"/>
                <a:ea typeface="Calibri"/>
                <a:cs typeface="Calibri"/>
              </a:rPr>
              <a:t> (</a:t>
            </a:r>
            <a:r>
              <a:rPr lang="en-US" err="1">
                <a:latin typeface="Calibri"/>
                <a:ea typeface="Calibri"/>
                <a:cs typeface="Calibri"/>
              </a:rPr>
              <a:t>wir</a:t>
            </a:r>
            <a:r>
              <a:rPr lang="en-US">
                <a:latin typeface="Calibri"/>
                <a:ea typeface="Calibri"/>
                <a:cs typeface="Calibri"/>
              </a:rPr>
              <a:t> oh). U das be </a:t>
            </a:r>
            <a:r>
              <a:rPr lang="en-US" err="1">
                <a:latin typeface="Calibri"/>
                <a:ea typeface="Calibri"/>
                <a:cs typeface="Calibri"/>
              </a:rPr>
              <a:t>sinkende</a:t>
            </a:r>
            <a:r>
              <a:rPr lang="en-US">
                <a:latin typeface="Calibri"/>
                <a:ea typeface="Calibri"/>
                <a:cs typeface="Calibri"/>
              </a:rPr>
              <a:t> </a:t>
            </a:r>
            <a:r>
              <a:rPr lang="en-US" err="1">
                <a:latin typeface="Calibri"/>
                <a:ea typeface="Calibri"/>
                <a:cs typeface="Calibri"/>
              </a:rPr>
              <a:t>Zinse</a:t>
            </a:r>
            <a:r>
              <a:rPr lang="en-US">
                <a:latin typeface="Calibri"/>
                <a:ea typeface="Calibri"/>
                <a:cs typeface="Calibri"/>
              </a:rPr>
              <a:t> </a:t>
            </a:r>
            <a:r>
              <a:rPr lang="en-US" err="1">
                <a:latin typeface="Calibri"/>
                <a:ea typeface="Calibri"/>
                <a:cs typeface="Calibri"/>
              </a:rPr>
              <a:t>villech</a:t>
            </a:r>
            <a:r>
              <a:rPr lang="en-US">
                <a:latin typeface="Calibri"/>
                <a:ea typeface="Calibri"/>
                <a:cs typeface="Calibri"/>
              </a:rPr>
              <a:t> </a:t>
            </a:r>
            <a:r>
              <a:rPr lang="en-US" err="1">
                <a:latin typeface="Calibri"/>
                <a:ea typeface="Calibri"/>
                <a:cs typeface="Calibri"/>
              </a:rPr>
              <a:t>chli</a:t>
            </a:r>
            <a:r>
              <a:rPr lang="en-US">
                <a:latin typeface="Calibri"/>
                <a:ea typeface="Calibri"/>
                <a:cs typeface="Calibri"/>
              </a:rPr>
              <a:t> </a:t>
            </a:r>
            <a:r>
              <a:rPr lang="en-US" err="1">
                <a:latin typeface="Calibri"/>
                <a:ea typeface="Calibri"/>
                <a:cs typeface="Calibri"/>
              </a:rPr>
              <a:t>langfrischtiger</a:t>
            </a:r>
            <a:r>
              <a:rPr lang="en-US">
                <a:latin typeface="Calibri"/>
                <a:ea typeface="Calibri"/>
                <a:cs typeface="Calibri"/>
              </a:rPr>
              <a:t> Finanziere, </a:t>
            </a:r>
            <a:r>
              <a:rPr lang="en-US" err="1">
                <a:latin typeface="Calibri"/>
                <a:ea typeface="Calibri"/>
                <a:cs typeface="Calibri"/>
              </a:rPr>
              <a:t>dass</a:t>
            </a:r>
            <a:r>
              <a:rPr lang="en-US">
                <a:latin typeface="Calibri"/>
                <a:ea typeface="Calibri"/>
                <a:cs typeface="Calibri"/>
              </a:rPr>
              <a:t> mu meh </a:t>
            </a:r>
            <a:r>
              <a:rPr lang="en-US" err="1">
                <a:latin typeface="Calibri"/>
                <a:ea typeface="Calibri"/>
                <a:cs typeface="Calibri"/>
              </a:rPr>
              <a:t>sicherheit</a:t>
            </a:r>
            <a:r>
              <a:rPr lang="en-US">
                <a:latin typeface="Calibri"/>
                <a:ea typeface="Calibri"/>
                <a:cs typeface="Calibri"/>
              </a:rPr>
              <a:t> </a:t>
            </a:r>
            <a:r>
              <a:rPr lang="en-US" err="1">
                <a:latin typeface="Calibri"/>
                <a:ea typeface="Calibri"/>
                <a:cs typeface="Calibri"/>
              </a:rPr>
              <a:t>hed</a:t>
            </a:r>
            <a:r>
              <a:rPr lang="en-US">
                <a:latin typeface="Calibri"/>
                <a:ea typeface="Calibri"/>
                <a:cs typeface="Calibri"/>
              </a:rPr>
              <a:t> für Zukunft u </a:t>
            </a:r>
            <a:r>
              <a:rPr lang="en-US" err="1">
                <a:latin typeface="Calibri"/>
                <a:ea typeface="Calibri"/>
                <a:cs typeface="Calibri"/>
              </a:rPr>
              <a:t>besser</a:t>
            </a:r>
            <a:r>
              <a:rPr lang="en-US">
                <a:latin typeface="Calibri"/>
                <a:ea typeface="Calibri"/>
                <a:cs typeface="Calibri"/>
              </a:rPr>
              <a:t> cha plane. Wir hi a </a:t>
            </a:r>
            <a:r>
              <a:rPr lang="en-US" err="1">
                <a:latin typeface="Calibri"/>
                <a:ea typeface="Calibri"/>
                <a:cs typeface="Calibri"/>
              </a:rPr>
              <a:t>Mehrufwand</a:t>
            </a:r>
            <a:r>
              <a:rPr lang="en-US">
                <a:latin typeface="Calibri"/>
                <a:ea typeface="Calibri"/>
                <a:cs typeface="Calibri"/>
              </a:rPr>
              <a:t> be de </a:t>
            </a:r>
            <a:r>
              <a:rPr lang="en-US" err="1">
                <a:latin typeface="Calibri"/>
                <a:ea typeface="Calibri"/>
                <a:cs typeface="Calibri"/>
              </a:rPr>
              <a:t>Zinse</a:t>
            </a:r>
            <a:r>
              <a:rPr lang="en-US">
                <a:latin typeface="Calibri"/>
                <a:ea typeface="Calibri"/>
                <a:cs typeface="Calibri"/>
              </a:rPr>
              <a:t> </a:t>
            </a:r>
            <a:r>
              <a:rPr lang="en-US" err="1">
                <a:latin typeface="Calibri"/>
                <a:ea typeface="Calibri"/>
                <a:cs typeface="Calibri"/>
              </a:rPr>
              <a:t>vo</a:t>
            </a:r>
            <a:r>
              <a:rPr lang="en-US">
                <a:latin typeface="Calibri"/>
                <a:ea typeface="Calibri"/>
                <a:cs typeface="Calibri"/>
              </a:rPr>
              <a:t> CHF 100'000 </a:t>
            </a:r>
            <a:r>
              <a:rPr lang="en-US" err="1">
                <a:latin typeface="Calibri"/>
                <a:ea typeface="Calibri"/>
                <a:cs typeface="Calibri"/>
              </a:rPr>
              <a:t>ghäbe</a:t>
            </a:r>
            <a:r>
              <a:rPr lang="en-US">
                <a:latin typeface="Calibri"/>
                <a:ea typeface="Calibri"/>
                <a:cs typeface="Calibri"/>
              </a:rPr>
              <a:t>.</a:t>
            </a:r>
          </a:p>
          <a:p>
            <a:endParaRPr lang="en-US">
              <a:latin typeface="Calibri"/>
              <a:ea typeface="Calibri"/>
              <a:cs typeface="Calibri"/>
            </a:endParaRPr>
          </a:p>
          <a:p>
            <a:r>
              <a:rPr lang="en-US" err="1">
                <a:latin typeface="Calibri"/>
                <a:ea typeface="Calibri"/>
                <a:cs typeface="Calibri"/>
              </a:rPr>
              <a:t>Selbstfinanzierig</a:t>
            </a:r>
            <a:r>
              <a:rPr lang="en-US">
                <a:latin typeface="Calibri"/>
                <a:ea typeface="Calibri"/>
                <a:cs typeface="Calibri"/>
              </a:rPr>
              <a:t> </a:t>
            </a:r>
            <a:r>
              <a:rPr lang="en-US" err="1">
                <a:latin typeface="Calibri"/>
                <a:ea typeface="Calibri"/>
                <a:cs typeface="Calibri"/>
              </a:rPr>
              <a:t>isch</a:t>
            </a:r>
            <a:r>
              <a:rPr lang="en-US">
                <a:latin typeface="Calibri"/>
                <a:ea typeface="Calibri"/>
                <a:cs typeface="Calibri"/>
              </a:rPr>
              <a:t> </a:t>
            </a:r>
            <a:r>
              <a:rPr lang="en-US" err="1">
                <a:latin typeface="Calibri"/>
                <a:ea typeface="Calibri"/>
                <a:cs typeface="Calibri"/>
              </a:rPr>
              <a:t>natürlich</a:t>
            </a:r>
            <a:r>
              <a:rPr lang="en-US">
                <a:latin typeface="Calibri"/>
                <a:ea typeface="Calibri"/>
                <a:cs typeface="Calibri"/>
              </a:rPr>
              <a:t> </a:t>
            </a:r>
            <a:r>
              <a:rPr lang="en-US" err="1">
                <a:latin typeface="Calibri"/>
                <a:ea typeface="Calibri"/>
                <a:cs typeface="Calibri"/>
              </a:rPr>
              <a:t>mit</a:t>
            </a:r>
            <a:r>
              <a:rPr lang="en-US">
                <a:latin typeface="Calibri"/>
                <a:ea typeface="Calibri"/>
                <a:cs typeface="Calibri"/>
              </a:rPr>
              <a:t> </a:t>
            </a:r>
            <a:r>
              <a:rPr lang="en-US" err="1">
                <a:latin typeface="Calibri"/>
                <a:ea typeface="Calibri"/>
                <a:cs typeface="Calibri"/>
              </a:rPr>
              <a:t>däne</a:t>
            </a:r>
            <a:r>
              <a:rPr lang="en-US">
                <a:latin typeface="Calibri"/>
                <a:ea typeface="Calibri"/>
                <a:cs typeface="Calibri"/>
              </a:rPr>
              <a:t> </a:t>
            </a:r>
            <a:r>
              <a:rPr lang="en-US" err="1">
                <a:latin typeface="Calibri"/>
                <a:ea typeface="Calibri"/>
                <a:cs typeface="Calibri"/>
              </a:rPr>
              <a:t>grosse</a:t>
            </a:r>
            <a:r>
              <a:rPr lang="en-US">
                <a:latin typeface="Calibri"/>
                <a:ea typeface="Calibri"/>
                <a:cs typeface="Calibri"/>
              </a:rPr>
              <a:t> Projekt starch </a:t>
            </a:r>
            <a:r>
              <a:rPr lang="en-US" err="1">
                <a:latin typeface="Calibri"/>
                <a:ea typeface="Calibri"/>
                <a:cs typeface="Calibri"/>
              </a:rPr>
              <a:t>zrugg</a:t>
            </a:r>
            <a:r>
              <a:rPr lang="en-US">
                <a:latin typeface="Calibri"/>
                <a:ea typeface="Calibri"/>
                <a:cs typeface="Calibri"/>
              </a:rPr>
              <a:t> </a:t>
            </a:r>
            <a:r>
              <a:rPr lang="en-US" err="1">
                <a:latin typeface="Calibri"/>
                <a:ea typeface="Calibri"/>
                <a:cs typeface="Calibri"/>
              </a:rPr>
              <a:t>gange</a:t>
            </a:r>
            <a:r>
              <a:rPr lang="en-US">
                <a:latin typeface="Calibri"/>
                <a:ea typeface="Calibri"/>
                <a:cs typeface="Calibri"/>
              </a:rPr>
              <a:t>. Aber we di Projekt </a:t>
            </a:r>
            <a:r>
              <a:rPr lang="en-US" err="1">
                <a:latin typeface="Calibri"/>
                <a:ea typeface="Calibri"/>
                <a:cs typeface="Calibri"/>
              </a:rPr>
              <a:t>mau</a:t>
            </a:r>
            <a:r>
              <a:rPr lang="en-US">
                <a:latin typeface="Calibri"/>
                <a:ea typeface="Calibri"/>
                <a:cs typeface="Calibri"/>
              </a:rPr>
              <a:t> </a:t>
            </a:r>
            <a:r>
              <a:rPr lang="en-US" err="1">
                <a:latin typeface="Calibri"/>
                <a:ea typeface="Calibri"/>
                <a:cs typeface="Calibri"/>
              </a:rPr>
              <a:t>abgschlosse</a:t>
            </a:r>
            <a:r>
              <a:rPr lang="en-US">
                <a:latin typeface="Calibri"/>
                <a:ea typeface="Calibri"/>
                <a:cs typeface="Calibri"/>
              </a:rPr>
              <a:t> </a:t>
            </a:r>
            <a:r>
              <a:rPr lang="en-US" err="1">
                <a:latin typeface="Calibri"/>
                <a:ea typeface="Calibri"/>
                <a:cs typeface="Calibri"/>
              </a:rPr>
              <a:t>si</a:t>
            </a:r>
            <a:r>
              <a:rPr lang="en-US">
                <a:latin typeface="Calibri"/>
                <a:ea typeface="Calibri"/>
                <a:cs typeface="Calibri"/>
              </a:rPr>
              <a:t>, de </a:t>
            </a:r>
            <a:r>
              <a:rPr lang="en-US" err="1">
                <a:latin typeface="Calibri"/>
                <a:ea typeface="Calibri"/>
                <a:cs typeface="Calibri"/>
              </a:rPr>
              <a:t>gseht</a:t>
            </a:r>
            <a:r>
              <a:rPr lang="en-US">
                <a:latin typeface="Calibri"/>
                <a:ea typeface="Calibri"/>
                <a:cs typeface="Calibri"/>
              </a:rPr>
              <a:t> das de </a:t>
            </a:r>
            <a:r>
              <a:rPr lang="en-US" err="1">
                <a:latin typeface="Calibri"/>
                <a:ea typeface="Calibri"/>
                <a:cs typeface="Calibri"/>
              </a:rPr>
              <a:t>sicher</a:t>
            </a:r>
            <a:r>
              <a:rPr lang="en-US">
                <a:latin typeface="Calibri"/>
                <a:ea typeface="Calibri"/>
                <a:cs typeface="Calibri"/>
              </a:rPr>
              <a:t> </a:t>
            </a:r>
            <a:r>
              <a:rPr lang="en-US" err="1">
                <a:latin typeface="Calibri"/>
                <a:ea typeface="Calibri"/>
                <a:cs typeface="Calibri"/>
              </a:rPr>
              <a:t>umi</a:t>
            </a:r>
            <a:r>
              <a:rPr lang="en-US">
                <a:latin typeface="Calibri"/>
                <a:ea typeface="Calibri"/>
                <a:cs typeface="Calibri"/>
              </a:rPr>
              <a:t> </a:t>
            </a:r>
            <a:r>
              <a:rPr lang="en-US" err="1">
                <a:latin typeface="Calibri"/>
                <a:ea typeface="Calibri"/>
                <a:cs typeface="Calibri"/>
              </a:rPr>
              <a:t>andersch</a:t>
            </a:r>
            <a:r>
              <a:rPr lang="en-US">
                <a:latin typeface="Calibri"/>
                <a:ea typeface="Calibri"/>
                <a:cs typeface="Calibri"/>
              </a:rPr>
              <a:t> us.</a:t>
            </a:r>
          </a:p>
          <a:p>
            <a:endParaRPr lang="en-US">
              <a:latin typeface="Calibri"/>
              <a:ea typeface="Calibri"/>
              <a:cs typeface="Calibri"/>
            </a:endParaRPr>
          </a:p>
          <a:p>
            <a:r>
              <a:rPr lang="en-US" err="1">
                <a:latin typeface="Calibri"/>
                <a:ea typeface="Calibri"/>
                <a:cs typeface="Calibri"/>
              </a:rPr>
              <a:t>Zinsbelaschtigsateil</a:t>
            </a:r>
            <a:r>
              <a:rPr lang="en-US">
                <a:latin typeface="Calibri"/>
                <a:ea typeface="Calibri"/>
                <a:cs typeface="Calibri"/>
              </a:rPr>
              <a:t> </a:t>
            </a:r>
            <a:r>
              <a:rPr lang="en-US" err="1">
                <a:latin typeface="Calibri"/>
                <a:ea typeface="Calibri"/>
                <a:cs typeface="Calibri"/>
              </a:rPr>
              <a:t>immer</a:t>
            </a:r>
            <a:r>
              <a:rPr lang="en-US">
                <a:latin typeface="Calibri"/>
                <a:ea typeface="Calibri"/>
                <a:cs typeface="Calibri"/>
              </a:rPr>
              <a:t> no </a:t>
            </a:r>
            <a:r>
              <a:rPr lang="en-US" err="1">
                <a:latin typeface="Calibri"/>
                <a:ea typeface="Calibri"/>
                <a:cs typeface="Calibri"/>
              </a:rPr>
              <a:t>tüff</a:t>
            </a:r>
            <a:r>
              <a:rPr lang="en-US">
                <a:latin typeface="Calibri"/>
                <a:ea typeface="Calibri"/>
                <a:cs typeface="Calibri"/>
              </a:rPr>
              <a:t> (</a:t>
            </a:r>
            <a:r>
              <a:rPr lang="en-US" err="1">
                <a:latin typeface="Calibri"/>
                <a:ea typeface="Calibri"/>
                <a:cs typeface="Calibri"/>
              </a:rPr>
              <a:t>wie</a:t>
            </a:r>
            <a:r>
              <a:rPr lang="en-US">
                <a:latin typeface="Calibri"/>
                <a:ea typeface="Calibri"/>
                <a:cs typeface="Calibri"/>
              </a:rPr>
              <a:t> </a:t>
            </a:r>
            <a:r>
              <a:rPr lang="en-US" err="1">
                <a:latin typeface="Calibri"/>
                <a:ea typeface="Calibri"/>
                <a:cs typeface="Calibri"/>
              </a:rPr>
              <a:t>vüü</a:t>
            </a:r>
            <a:r>
              <a:rPr lang="en-US">
                <a:latin typeface="Calibri"/>
                <a:ea typeface="Calibri"/>
                <a:cs typeface="Calibri"/>
              </a:rPr>
              <a:t> </a:t>
            </a:r>
            <a:r>
              <a:rPr lang="en-US" err="1">
                <a:latin typeface="Calibri"/>
                <a:ea typeface="Calibri"/>
                <a:cs typeface="Calibri"/>
              </a:rPr>
              <a:t>vom</a:t>
            </a:r>
            <a:r>
              <a:rPr lang="en-US">
                <a:latin typeface="Calibri"/>
                <a:ea typeface="Calibri"/>
                <a:cs typeface="Calibri"/>
              </a:rPr>
              <a:t> </a:t>
            </a:r>
            <a:r>
              <a:rPr lang="en-US" err="1">
                <a:latin typeface="Calibri"/>
                <a:ea typeface="Calibri"/>
                <a:cs typeface="Calibri"/>
              </a:rPr>
              <a:t>Ertrag</a:t>
            </a:r>
            <a:r>
              <a:rPr lang="en-US">
                <a:latin typeface="Calibri"/>
                <a:ea typeface="Calibri"/>
                <a:cs typeface="Calibri"/>
              </a:rPr>
              <a:t> </a:t>
            </a:r>
            <a:r>
              <a:rPr lang="en-US" err="1">
                <a:latin typeface="Calibri"/>
                <a:ea typeface="Calibri"/>
                <a:cs typeface="Calibri"/>
              </a:rPr>
              <a:t>gäbe</a:t>
            </a:r>
            <a:r>
              <a:rPr lang="en-US">
                <a:latin typeface="Calibri"/>
                <a:ea typeface="Calibri"/>
                <a:cs typeface="Calibri"/>
              </a:rPr>
              <a:t> </a:t>
            </a:r>
            <a:r>
              <a:rPr lang="en-US" err="1">
                <a:latin typeface="Calibri"/>
                <a:ea typeface="Calibri"/>
                <a:cs typeface="Calibri"/>
              </a:rPr>
              <a:t>wir</a:t>
            </a:r>
            <a:r>
              <a:rPr lang="en-US">
                <a:latin typeface="Calibri"/>
                <a:ea typeface="Calibri"/>
                <a:cs typeface="Calibri"/>
              </a:rPr>
              <a:t> us für </a:t>
            </a:r>
            <a:r>
              <a:rPr lang="en-US" err="1">
                <a:latin typeface="Calibri"/>
                <a:ea typeface="Calibri"/>
                <a:cs typeface="Calibri"/>
              </a:rPr>
              <a:t>Schulde</a:t>
            </a:r>
            <a:r>
              <a:rPr lang="en-US">
                <a:latin typeface="Calibri"/>
                <a:ea typeface="Calibri"/>
                <a:cs typeface="Calibri"/>
              </a:rPr>
              <a:t> </a:t>
            </a:r>
            <a:r>
              <a:rPr lang="en-US" err="1">
                <a:latin typeface="Calibri"/>
                <a:ea typeface="Calibri"/>
                <a:cs typeface="Calibri"/>
              </a:rPr>
              <a:t>z'bediene</a:t>
            </a:r>
            <a:r>
              <a:rPr lang="en-US">
                <a:latin typeface="Calibri"/>
                <a:ea typeface="Calibri"/>
                <a:cs typeface="Calibri"/>
              </a:rPr>
              <a:t>). Das </a:t>
            </a:r>
            <a:r>
              <a:rPr lang="en-US" err="1">
                <a:latin typeface="Calibri"/>
                <a:ea typeface="Calibri"/>
                <a:cs typeface="Calibri"/>
              </a:rPr>
              <a:t>isch</a:t>
            </a:r>
            <a:r>
              <a:rPr lang="en-US">
                <a:latin typeface="Calibri"/>
                <a:ea typeface="Calibri"/>
                <a:cs typeface="Calibri"/>
              </a:rPr>
              <a:t> </a:t>
            </a:r>
            <a:r>
              <a:rPr lang="en-US" err="1">
                <a:latin typeface="Calibri"/>
                <a:ea typeface="Calibri"/>
                <a:cs typeface="Calibri"/>
              </a:rPr>
              <a:t>immer</a:t>
            </a:r>
            <a:r>
              <a:rPr lang="en-US">
                <a:latin typeface="Calibri"/>
                <a:ea typeface="Calibri"/>
                <a:cs typeface="Calibri"/>
              </a:rPr>
              <a:t> no </a:t>
            </a:r>
            <a:r>
              <a:rPr lang="en-US" err="1">
                <a:latin typeface="Calibri"/>
                <a:ea typeface="Calibri"/>
                <a:cs typeface="Calibri"/>
              </a:rPr>
              <a:t>sehr</a:t>
            </a:r>
            <a:r>
              <a:rPr lang="en-US">
                <a:latin typeface="Calibri"/>
                <a:ea typeface="Calibri"/>
                <a:cs typeface="Calibri"/>
              </a:rPr>
              <a:t> </a:t>
            </a:r>
            <a:r>
              <a:rPr lang="en-US" err="1">
                <a:latin typeface="Calibri"/>
                <a:ea typeface="Calibri"/>
                <a:cs typeface="Calibri"/>
              </a:rPr>
              <a:t>tüüf</a:t>
            </a:r>
            <a:r>
              <a:rPr lang="en-US">
                <a:latin typeface="Calibri"/>
                <a:ea typeface="Calibri"/>
                <a:cs typeface="Calibri"/>
              </a:rPr>
              <a:t> u so </a:t>
            </a:r>
            <a:r>
              <a:rPr lang="en-US" err="1">
                <a:latin typeface="Calibri"/>
                <a:ea typeface="Calibri"/>
                <a:cs typeface="Calibri"/>
              </a:rPr>
              <a:t>stanne</a:t>
            </a:r>
            <a:r>
              <a:rPr lang="en-US">
                <a:latin typeface="Calibri"/>
                <a:ea typeface="Calibri"/>
                <a:cs typeface="Calibri"/>
              </a:rPr>
              <a:t> </a:t>
            </a:r>
            <a:r>
              <a:rPr lang="en-US" err="1">
                <a:latin typeface="Calibri"/>
                <a:ea typeface="Calibri"/>
                <a:cs typeface="Calibri"/>
              </a:rPr>
              <a:t>wir</a:t>
            </a:r>
            <a:r>
              <a:rPr lang="en-US">
                <a:latin typeface="Calibri"/>
                <a:ea typeface="Calibri"/>
                <a:cs typeface="Calibri"/>
              </a:rPr>
              <a:t> hie </a:t>
            </a:r>
            <a:r>
              <a:rPr lang="en-US" err="1">
                <a:latin typeface="Calibri"/>
                <a:ea typeface="Calibri"/>
                <a:cs typeface="Calibri"/>
              </a:rPr>
              <a:t>immer</a:t>
            </a:r>
            <a:r>
              <a:rPr lang="en-US">
                <a:latin typeface="Calibri"/>
                <a:ea typeface="Calibri"/>
                <a:cs typeface="Calibri"/>
              </a:rPr>
              <a:t> no </a:t>
            </a:r>
            <a:r>
              <a:rPr lang="en-US" err="1">
                <a:latin typeface="Calibri"/>
                <a:ea typeface="Calibri"/>
                <a:cs typeface="Calibri"/>
              </a:rPr>
              <a:t>sehr</a:t>
            </a:r>
            <a:r>
              <a:rPr lang="en-US">
                <a:latin typeface="Calibri"/>
                <a:ea typeface="Calibri"/>
                <a:cs typeface="Calibri"/>
              </a:rPr>
              <a:t> </a:t>
            </a:r>
            <a:r>
              <a:rPr lang="en-US" err="1">
                <a:latin typeface="Calibri"/>
                <a:ea typeface="Calibri"/>
                <a:cs typeface="Calibri"/>
              </a:rPr>
              <a:t>guet</a:t>
            </a:r>
            <a:r>
              <a:rPr lang="en-US">
                <a:latin typeface="Calibri"/>
                <a:ea typeface="Calibri"/>
                <a:cs typeface="Calibri"/>
              </a:rPr>
              <a:t> da.</a:t>
            </a:r>
          </a:p>
          <a:p>
            <a:endParaRPr lang="en-US">
              <a:latin typeface="Calibri"/>
              <a:ea typeface="Calibri"/>
              <a:cs typeface="Calibri"/>
            </a:endParaRPr>
          </a:p>
          <a:p>
            <a:endParaRPr lang="en-US">
              <a:latin typeface="Calibri"/>
              <a:ea typeface="Calibri"/>
              <a:cs typeface="Calibri"/>
            </a:endParaRPr>
          </a:p>
        </p:txBody>
      </p:sp>
      <p:sp>
        <p:nvSpPr>
          <p:cNvPr id="4" name="Foliennummernplatzhalter 3"/>
          <p:cNvSpPr>
            <a:spLocks noGrp="1"/>
          </p:cNvSpPr>
          <p:nvPr>
            <p:ph type="sldNum" sz="quarter" idx="5"/>
          </p:nvPr>
        </p:nvSpPr>
        <p:spPr/>
        <p:txBody>
          <a:bodyPr/>
          <a:lstStyle/>
          <a:p>
            <a:fld id="{B931185F-D0BB-4518-9576-E7621C92852A}" type="slidenum">
              <a:rPr lang="de-CH" smtClean="0"/>
              <a:t>11</a:t>
            </a:fld>
            <a:endParaRPr lang="de-CH"/>
          </a:p>
        </p:txBody>
      </p:sp>
    </p:spTree>
    <p:extLst>
      <p:ext uri="{BB962C8B-B14F-4D97-AF65-F5344CB8AC3E}">
        <p14:creationId xmlns:p14="http://schemas.microsoft.com/office/powerpoint/2010/main" val="1291709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latin typeface="Calibri"/>
                <a:ea typeface="Calibri"/>
                <a:cs typeface="Calibri"/>
              </a:rPr>
              <a:t>Transferaufwand</a:t>
            </a:r>
            <a:r>
              <a:rPr lang="en-US">
                <a:latin typeface="Calibri"/>
                <a:ea typeface="Calibri"/>
                <a:cs typeface="Calibri"/>
              </a:rPr>
              <a:t> (</a:t>
            </a:r>
            <a:r>
              <a:rPr lang="en-US" err="1">
                <a:latin typeface="Calibri"/>
                <a:ea typeface="Calibri"/>
                <a:cs typeface="Calibri"/>
              </a:rPr>
              <a:t>grösster</a:t>
            </a:r>
            <a:r>
              <a:rPr lang="en-US">
                <a:latin typeface="Calibri"/>
                <a:ea typeface="Calibri"/>
                <a:cs typeface="Calibri"/>
              </a:rPr>
              <a:t> Kuchen) </a:t>
            </a:r>
            <a:r>
              <a:rPr lang="en-US" err="1">
                <a:latin typeface="Calibri"/>
                <a:ea typeface="Calibri"/>
                <a:cs typeface="Calibri"/>
              </a:rPr>
              <a:t>mit</a:t>
            </a:r>
            <a:r>
              <a:rPr lang="en-US">
                <a:latin typeface="Calibri"/>
                <a:ea typeface="Calibri"/>
                <a:cs typeface="Calibri"/>
              </a:rPr>
              <a:t> 54%</a:t>
            </a:r>
          </a:p>
          <a:p>
            <a:r>
              <a:rPr lang="en-US" err="1">
                <a:latin typeface="Calibri"/>
                <a:ea typeface="Calibri"/>
                <a:cs typeface="Calibri"/>
              </a:rPr>
              <a:t>Gefolgt</a:t>
            </a:r>
            <a:r>
              <a:rPr lang="en-US">
                <a:latin typeface="Calibri"/>
                <a:ea typeface="Calibri"/>
                <a:cs typeface="Calibri"/>
              </a:rPr>
              <a:t> </a:t>
            </a:r>
            <a:r>
              <a:rPr lang="en-US" err="1">
                <a:latin typeface="Calibri"/>
                <a:ea typeface="Calibri"/>
                <a:cs typeface="Calibri"/>
              </a:rPr>
              <a:t>vo</a:t>
            </a:r>
            <a:r>
              <a:rPr lang="en-US">
                <a:latin typeface="Calibri"/>
                <a:ea typeface="Calibri"/>
                <a:cs typeface="Calibri"/>
              </a:rPr>
              <a:t> 17% </a:t>
            </a:r>
            <a:r>
              <a:rPr lang="en-US" err="1">
                <a:latin typeface="Calibri"/>
                <a:ea typeface="Calibri"/>
                <a:cs typeface="Calibri"/>
              </a:rPr>
              <a:t>Personalaufwand</a:t>
            </a:r>
            <a:endParaRPr lang="en-US">
              <a:latin typeface="Calibri"/>
              <a:ea typeface="Calibri"/>
              <a:cs typeface="Calibri"/>
            </a:endParaRPr>
          </a:p>
          <a:p>
            <a:r>
              <a:rPr lang="en-US">
                <a:latin typeface="Calibri"/>
                <a:ea typeface="Calibri"/>
                <a:cs typeface="Calibri"/>
              </a:rPr>
              <a:t>Sach u </a:t>
            </a:r>
            <a:r>
              <a:rPr lang="en-US" err="1">
                <a:latin typeface="Calibri"/>
                <a:ea typeface="Calibri"/>
                <a:cs typeface="Calibri"/>
              </a:rPr>
              <a:t>übrigaufwand</a:t>
            </a:r>
            <a:r>
              <a:rPr lang="en-US">
                <a:latin typeface="Calibri"/>
                <a:ea typeface="Calibri"/>
                <a:cs typeface="Calibri"/>
              </a:rPr>
              <a:t> </a:t>
            </a:r>
            <a:r>
              <a:rPr lang="en-US" err="1">
                <a:latin typeface="Calibri"/>
                <a:ea typeface="Calibri"/>
                <a:cs typeface="Calibri"/>
              </a:rPr>
              <a:t>mit</a:t>
            </a:r>
            <a:r>
              <a:rPr lang="en-US">
                <a:latin typeface="Calibri"/>
                <a:ea typeface="Calibri"/>
                <a:cs typeface="Calibri"/>
              </a:rPr>
              <a:t> 15%</a:t>
            </a:r>
          </a:p>
          <a:p>
            <a:endParaRPr lang="en-US">
              <a:latin typeface="Calibri"/>
              <a:ea typeface="Calibri"/>
              <a:cs typeface="Calibri"/>
            </a:endParaRPr>
          </a:p>
          <a:p>
            <a:r>
              <a:rPr lang="en-US" err="1">
                <a:latin typeface="Calibri"/>
                <a:ea typeface="Calibri"/>
                <a:cs typeface="Calibri"/>
              </a:rPr>
              <a:t>Erträge</a:t>
            </a:r>
            <a:r>
              <a:rPr lang="en-US">
                <a:latin typeface="Calibri"/>
                <a:ea typeface="Calibri"/>
                <a:cs typeface="Calibri"/>
              </a:rPr>
              <a:t> </a:t>
            </a:r>
            <a:r>
              <a:rPr lang="en-US" err="1">
                <a:latin typeface="Calibri"/>
                <a:ea typeface="Calibri"/>
                <a:cs typeface="Calibri"/>
              </a:rPr>
              <a:t>auch</a:t>
            </a:r>
            <a:r>
              <a:rPr lang="en-US">
                <a:latin typeface="Calibri"/>
                <a:ea typeface="Calibri"/>
                <a:cs typeface="Calibri"/>
              </a:rPr>
              <a:t> die </a:t>
            </a:r>
            <a:r>
              <a:rPr lang="en-US" err="1">
                <a:latin typeface="Calibri"/>
                <a:ea typeface="Calibri"/>
                <a:cs typeface="Calibri"/>
              </a:rPr>
              <a:t>gröschte</a:t>
            </a:r>
            <a:r>
              <a:rPr lang="en-US">
                <a:latin typeface="Calibri"/>
                <a:ea typeface="Calibri"/>
                <a:cs typeface="Calibri"/>
              </a:rPr>
              <a:t> </a:t>
            </a:r>
            <a:r>
              <a:rPr lang="en-US" err="1">
                <a:latin typeface="Calibri"/>
                <a:ea typeface="Calibri"/>
                <a:cs typeface="Calibri"/>
              </a:rPr>
              <a:t>drü</a:t>
            </a:r>
            <a:r>
              <a:rPr lang="en-US">
                <a:latin typeface="Calibri"/>
                <a:ea typeface="Calibri"/>
                <a:cs typeface="Calibri"/>
              </a:rPr>
              <a:t> </a:t>
            </a:r>
            <a:r>
              <a:rPr lang="en-US" err="1">
                <a:latin typeface="Calibri"/>
                <a:ea typeface="Calibri"/>
                <a:cs typeface="Calibri"/>
              </a:rPr>
              <a:t>nenne</a:t>
            </a:r>
          </a:p>
        </p:txBody>
      </p:sp>
      <p:sp>
        <p:nvSpPr>
          <p:cNvPr id="4" name="Foliennummernplatzhalter 3"/>
          <p:cNvSpPr>
            <a:spLocks noGrp="1"/>
          </p:cNvSpPr>
          <p:nvPr>
            <p:ph type="sldNum" sz="quarter" idx="5"/>
          </p:nvPr>
        </p:nvSpPr>
        <p:spPr/>
        <p:txBody>
          <a:bodyPr/>
          <a:lstStyle/>
          <a:p>
            <a:fld id="{B931185F-D0BB-4518-9576-E7621C92852A}" type="slidenum">
              <a:rPr lang="de-CH" smtClean="0"/>
              <a:t>12</a:t>
            </a:fld>
            <a:endParaRPr lang="de-CH"/>
          </a:p>
        </p:txBody>
      </p:sp>
    </p:spTree>
    <p:extLst>
      <p:ext uri="{BB962C8B-B14F-4D97-AF65-F5344CB8AC3E}">
        <p14:creationId xmlns:p14="http://schemas.microsoft.com/office/powerpoint/2010/main" val="11596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latin typeface="Calibri"/>
                <a:ea typeface="Calibri"/>
                <a:cs typeface="Calibri"/>
              </a:rPr>
              <a:t>Bildung</a:t>
            </a:r>
            <a:r>
              <a:rPr lang="en-US">
                <a:latin typeface="Calibri"/>
                <a:ea typeface="Calibri"/>
                <a:cs typeface="Calibri"/>
              </a:rPr>
              <a:t> 10 Mio.</a:t>
            </a:r>
          </a:p>
          <a:p>
            <a:r>
              <a:rPr lang="en-US">
                <a:latin typeface="Calibri"/>
                <a:ea typeface="Calibri"/>
                <a:cs typeface="Calibri"/>
              </a:rPr>
              <a:t>Gesundheit </a:t>
            </a:r>
            <a:r>
              <a:rPr lang="en-US" err="1">
                <a:latin typeface="Calibri"/>
                <a:ea typeface="Calibri"/>
                <a:cs typeface="Calibri"/>
              </a:rPr>
              <a:t>mit</a:t>
            </a:r>
            <a:r>
              <a:rPr lang="en-US">
                <a:latin typeface="Calibri"/>
                <a:ea typeface="Calibri"/>
                <a:cs typeface="Calibri"/>
              </a:rPr>
              <a:t> 4 Mio. </a:t>
            </a:r>
            <a:r>
              <a:rPr lang="en-US" err="1">
                <a:latin typeface="Calibri"/>
                <a:ea typeface="Calibri"/>
                <a:cs typeface="Calibri"/>
              </a:rPr>
              <a:t>Usgabe</a:t>
            </a:r>
          </a:p>
          <a:p>
            <a:r>
              <a:rPr lang="en-US" err="1">
                <a:latin typeface="Calibri"/>
                <a:ea typeface="Calibri"/>
                <a:cs typeface="Calibri"/>
              </a:rPr>
              <a:t>Soziali</a:t>
            </a:r>
            <a:r>
              <a:rPr lang="en-US">
                <a:latin typeface="Calibri"/>
                <a:ea typeface="Calibri"/>
                <a:cs typeface="Calibri"/>
              </a:rPr>
              <a:t> Wohlfahrt </a:t>
            </a:r>
            <a:r>
              <a:rPr lang="en-US" err="1">
                <a:latin typeface="Calibri"/>
                <a:ea typeface="Calibri"/>
                <a:cs typeface="Calibri"/>
              </a:rPr>
              <a:t>mit</a:t>
            </a:r>
            <a:r>
              <a:rPr lang="en-US">
                <a:latin typeface="Calibri"/>
                <a:ea typeface="Calibri"/>
                <a:cs typeface="Calibri"/>
              </a:rPr>
              <a:t> 3.5 Mio. </a:t>
            </a:r>
            <a:r>
              <a:rPr lang="en-US" err="1">
                <a:latin typeface="Calibri"/>
                <a:ea typeface="Calibri"/>
                <a:cs typeface="Calibri"/>
              </a:rPr>
              <a:t>Usgabe</a:t>
            </a:r>
          </a:p>
        </p:txBody>
      </p:sp>
      <p:sp>
        <p:nvSpPr>
          <p:cNvPr id="4" name="Foliennummernplatzhalter 3"/>
          <p:cNvSpPr>
            <a:spLocks noGrp="1"/>
          </p:cNvSpPr>
          <p:nvPr>
            <p:ph type="sldNum" sz="quarter" idx="5"/>
          </p:nvPr>
        </p:nvSpPr>
        <p:spPr/>
        <p:txBody>
          <a:bodyPr/>
          <a:lstStyle/>
          <a:p>
            <a:fld id="{B931185F-D0BB-4518-9576-E7621C92852A}" type="slidenum">
              <a:rPr lang="de-CH" smtClean="0"/>
              <a:t>13</a:t>
            </a:fld>
            <a:endParaRPr lang="de-CH"/>
          </a:p>
        </p:txBody>
      </p:sp>
    </p:spTree>
    <p:extLst>
      <p:ext uri="{BB962C8B-B14F-4D97-AF65-F5344CB8AC3E}">
        <p14:creationId xmlns:p14="http://schemas.microsoft.com/office/powerpoint/2010/main" val="1244340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349568-2439-4D06-B39E-C5E542E4B6F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09B80FD5-CFDE-4ADE-986B-0C0C78DC15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AEFAEE45-16EE-4315-B5C6-A48D12680477}"/>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5" name="Fußzeilenplatzhalter 4">
            <a:extLst>
              <a:ext uri="{FF2B5EF4-FFF2-40B4-BE49-F238E27FC236}">
                <a16:creationId xmlns:a16="http://schemas.microsoft.com/office/drawing/2014/main" id="{EFE63955-CD9C-4BE8-87C0-A7B3BCD14E3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38BAF26-AF7C-4099-AF55-0292D7250290}"/>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3238152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7E4F1-45EC-46A2-80E0-BD6F80253429}"/>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8CEE1F3E-ABED-4ECD-8455-CA79ECF9345D}"/>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6DDA73E-2FCF-411D-B096-9313FD9B5D15}"/>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5" name="Fußzeilenplatzhalter 4">
            <a:extLst>
              <a:ext uri="{FF2B5EF4-FFF2-40B4-BE49-F238E27FC236}">
                <a16:creationId xmlns:a16="http://schemas.microsoft.com/office/drawing/2014/main" id="{2EE50DD7-57DD-4817-A2D4-2B9D336F68FF}"/>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94F165D-22EE-4CBD-93FE-9984DD13B787}"/>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304607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F6CB99E-2723-466D-BFCC-A7132D7CC3FA}"/>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2217A524-BA8A-4450-900D-A703A8043FA0}"/>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417B60C7-540B-48F9-A98F-EE853D67FA01}"/>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5" name="Fußzeilenplatzhalter 4">
            <a:extLst>
              <a:ext uri="{FF2B5EF4-FFF2-40B4-BE49-F238E27FC236}">
                <a16:creationId xmlns:a16="http://schemas.microsoft.com/office/drawing/2014/main" id="{C3A76B30-7447-4363-B9FC-79C12F7848E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F900276-82C9-4662-9493-9A0465707582}"/>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3251728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A96443-7725-4003-843C-FE9D22945CDD}"/>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BA806043-9E41-40D3-A615-F7B3DC2D4B4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FB2F1E9-7A9C-4A20-B04D-BD2F05EAF4BB}"/>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5" name="Fußzeilenplatzhalter 4">
            <a:extLst>
              <a:ext uri="{FF2B5EF4-FFF2-40B4-BE49-F238E27FC236}">
                <a16:creationId xmlns:a16="http://schemas.microsoft.com/office/drawing/2014/main" id="{5B720341-BC9E-47C5-B05A-D934833E50F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EF64BAB-BD65-4133-8812-C4BD609AEA26}"/>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1079206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25F45-4D40-4B42-A905-D5EDCD9DA16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91172201-D635-435C-B64F-E3B2A4DB4F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83524C11-08BE-4960-AEA4-E642DACCA79A}"/>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5" name="Fußzeilenplatzhalter 4">
            <a:extLst>
              <a:ext uri="{FF2B5EF4-FFF2-40B4-BE49-F238E27FC236}">
                <a16:creationId xmlns:a16="http://schemas.microsoft.com/office/drawing/2014/main" id="{2E883598-3AF3-4097-8311-CE31FBD9D38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49E75E3-78E9-4A50-9EDE-B3FD08E69351}"/>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1332987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12DFE3-CFE5-44AD-8C68-8882E698791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01CB4190-FC99-4E90-AD53-21943BBA67A1}"/>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B598F419-D81B-41E0-8688-6F73B842C82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083562F4-FB73-487B-BE29-7FAC2F01F36D}"/>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6" name="Fußzeilenplatzhalter 5">
            <a:extLst>
              <a:ext uri="{FF2B5EF4-FFF2-40B4-BE49-F238E27FC236}">
                <a16:creationId xmlns:a16="http://schemas.microsoft.com/office/drawing/2014/main" id="{C71DFC59-DD2E-4DD3-91DA-55DDE626154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F397DB2B-56E3-4C14-877E-5F60E76AC712}"/>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217138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FE0B3-3CFB-43A9-93C3-C57272C7F83A}"/>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06F11A5E-3328-4793-91CA-E2064B2650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98C6191-E844-436C-8F1B-816BDDDBC02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FBEC903E-BF92-4282-8560-65BB3F7FB7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F7284D7-F926-4026-979A-6462E3B40EC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4F60B1BB-CF6D-4478-80AA-BB0934CC2814}"/>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8" name="Fußzeilenplatzhalter 7">
            <a:extLst>
              <a:ext uri="{FF2B5EF4-FFF2-40B4-BE49-F238E27FC236}">
                <a16:creationId xmlns:a16="http://schemas.microsoft.com/office/drawing/2014/main" id="{92663BE9-D67D-457A-9D71-14354010FA05}"/>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3297F140-EE3E-4ECF-A7AC-E605AB242C23}"/>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639450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4828A-2667-4BEA-A6E2-008B1788B272}"/>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7C495AAD-B247-4B04-9251-6A6CCAA1C990}"/>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4" name="Fußzeilenplatzhalter 3">
            <a:extLst>
              <a:ext uri="{FF2B5EF4-FFF2-40B4-BE49-F238E27FC236}">
                <a16:creationId xmlns:a16="http://schemas.microsoft.com/office/drawing/2014/main" id="{05B2A244-8107-479E-98A5-F030C9598B35}"/>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2451F90D-3E0D-4567-99D9-BC309C926C67}"/>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296874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62EDB1A-C37F-457C-BF80-CE33799195DA}"/>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3" name="Fußzeilenplatzhalter 2">
            <a:extLst>
              <a:ext uri="{FF2B5EF4-FFF2-40B4-BE49-F238E27FC236}">
                <a16:creationId xmlns:a16="http://schemas.microsoft.com/office/drawing/2014/main" id="{25F0723A-28AC-445B-A26E-E2BA63E45C27}"/>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2DFD1CD1-C5B9-4807-A3C0-30ECE24316EF}"/>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79532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B8A0C4-34E1-4484-A2F4-A47681A47D3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D4CEEA59-71E9-4B4D-A3F9-CFF753FF04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97E23C56-1848-453C-97EE-6093816A5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3C2EFF8-90F2-4FE4-AF93-D895C66D7318}"/>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6" name="Fußzeilenplatzhalter 5">
            <a:extLst>
              <a:ext uri="{FF2B5EF4-FFF2-40B4-BE49-F238E27FC236}">
                <a16:creationId xmlns:a16="http://schemas.microsoft.com/office/drawing/2014/main" id="{C438AC0C-1096-452F-BF7B-508454B97030}"/>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2F768A60-DA56-4E4A-89C5-F806F5B0A224}"/>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729768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C9A2B4-8A9D-4513-9F2E-B1B8C2F3587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8C73A10E-4EA8-4BA4-B088-52A72CEEDC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50A3366D-D35B-4F4B-ACDB-D1FE8452B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997F2B0-23A2-43DB-AE9A-81A3E802CCAD}"/>
              </a:ext>
            </a:extLst>
          </p:cNvPr>
          <p:cNvSpPr>
            <a:spLocks noGrp="1"/>
          </p:cNvSpPr>
          <p:nvPr>
            <p:ph type="dt" sz="half" idx="10"/>
          </p:nvPr>
        </p:nvSpPr>
        <p:spPr/>
        <p:txBody>
          <a:bodyPr/>
          <a:lstStyle/>
          <a:p>
            <a:fld id="{C65E17B9-625C-4300-91B9-CA22D165BC8A}" type="datetimeFigureOut">
              <a:rPr lang="de-CH" smtClean="0"/>
              <a:t>21.05.2024</a:t>
            </a:fld>
            <a:endParaRPr lang="de-CH"/>
          </a:p>
        </p:txBody>
      </p:sp>
      <p:sp>
        <p:nvSpPr>
          <p:cNvPr id="6" name="Fußzeilenplatzhalter 5">
            <a:extLst>
              <a:ext uri="{FF2B5EF4-FFF2-40B4-BE49-F238E27FC236}">
                <a16:creationId xmlns:a16="http://schemas.microsoft.com/office/drawing/2014/main" id="{18A65BAE-182C-4F06-922D-262F0B7A0BFF}"/>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DB45FB5E-A404-4000-BE04-B3129B14BF9C}"/>
              </a:ext>
            </a:extLst>
          </p:cNvPr>
          <p:cNvSpPr>
            <a:spLocks noGrp="1"/>
          </p:cNvSpPr>
          <p:nvPr>
            <p:ph type="sldNum" sz="quarter" idx="12"/>
          </p:nvPr>
        </p:nvSpPr>
        <p:spPr/>
        <p:txBody>
          <a:bodyPr/>
          <a:lstStyle/>
          <a:p>
            <a:fld id="{D79B4EB8-2FF7-47A3-A88E-F275702F4907}" type="slidenum">
              <a:rPr lang="de-CH" smtClean="0"/>
              <a:t>‹Nr.›</a:t>
            </a:fld>
            <a:endParaRPr lang="de-CH"/>
          </a:p>
        </p:txBody>
      </p:sp>
    </p:spTree>
    <p:extLst>
      <p:ext uri="{BB962C8B-B14F-4D97-AF65-F5344CB8AC3E}">
        <p14:creationId xmlns:p14="http://schemas.microsoft.com/office/powerpoint/2010/main" val="339128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6083BC-33E3-4599-A1F8-3BD99EBE0F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3E033442-D4B6-44A2-A240-A3D63D9343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20508580-5BEB-4591-9A31-09BC31315F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E17B9-625C-4300-91B9-CA22D165BC8A}" type="datetimeFigureOut">
              <a:rPr lang="de-CH" smtClean="0"/>
              <a:t>21.05.2024</a:t>
            </a:fld>
            <a:endParaRPr lang="de-CH"/>
          </a:p>
        </p:txBody>
      </p:sp>
      <p:sp>
        <p:nvSpPr>
          <p:cNvPr id="5" name="Fußzeilenplatzhalter 4">
            <a:extLst>
              <a:ext uri="{FF2B5EF4-FFF2-40B4-BE49-F238E27FC236}">
                <a16:creationId xmlns:a16="http://schemas.microsoft.com/office/drawing/2014/main" id="{BB11009E-AFA7-4A4F-B945-1568E43474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7B652EA6-51E3-4B1C-8B98-F45DB4B6C0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9B4EB8-2FF7-47A3-A88E-F275702F4907}" type="slidenum">
              <a:rPr lang="de-CH" smtClean="0"/>
              <a:t>‹Nr.›</a:t>
            </a:fld>
            <a:endParaRPr lang="de-CH"/>
          </a:p>
        </p:txBody>
      </p:sp>
    </p:spTree>
    <p:extLst>
      <p:ext uri="{BB962C8B-B14F-4D97-AF65-F5344CB8AC3E}">
        <p14:creationId xmlns:p14="http://schemas.microsoft.com/office/powerpoint/2010/main" val="2856794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onnschtig-jass-sensebezirk.helferapp.ch/"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EFA5EC4-9FF1-4779-8AF7-F7CAFD4F606E}"/>
              </a:ext>
            </a:extLst>
          </p:cNvPr>
          <p:cNvPicPr>
            <a:picLocks noChangeAspect="1"/>
          </p:cNvPicPr>
          <p:nvPr/>
        </p:nvPicPr>
        <p:blipFill>
          <a:blip r:embed="rId2"/>
          <a:stretch>
            <a:fillRect/>
          </a:stretch>
        </p:blipFill>
        <p:spPr>
          <a:xfrm>
            <a:off x="1115616" y="1779665"/>
            <a:ext cx="3292524" cy="3292524"/>
          </a:xfrm>
          <a:prstGeom prst="rect">
            <a:avLst/>
          </a:prstGeom>
        </p:spPr>
      </p:pic>
      <p:cxnSp>
        <p:nvCxnSpPr>
          <p:cNvPr id="11" name="Straight Connector 10">
            <a:extLst>
              <a:ext uri="{FF2B5EF4-FFF2-40B4-BE49-F238E27FC236}">
                <a16:creationId xmlns:a16="http://schemas.microsoft.com/office/drawing/2014/main" id="{1C6AAE25-BD23-41B5-AAE4-1DA5898C2A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573887"/>
            <a:ext cx="0" cy="3710227"/>
          </a:xfrm>
          <a:prstGeom prst="line">
            <a:avLst/>
          </a:prstGeom>
          <a:ln w="19050">
            <a:solidFill>
              <a:srgbClr val="F69A06"/>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00488680-BF38-48D3-94A4-C6C02450E066}"/>
              </a:ext>
            </a:extLst>
          </p:cNvPr>
          <p:cNvPicPr>
            <a:picLocks noChangeAspect="1"/>
          </p:cNvPicPr>
          <p:nvPr/>
        </p:nvPicPr>
        <p:blipFill>
          <a:blip r:embed="rId3"/>
          <a:stretch>
            <a:fillRect/>
          </a:stretch>
        </p:blipFill>
        <p:spPr>
          <a:xfrm>
            <a:off x="4891803" y="2867609"/>
            <a:ext cx="6939977" cy="1122782"/>
          </a:xfrm>
          <a:prstGeom prst="rect">
            <a:avLst/>
          </a:prstGeom>
          <a:solidFill>
            <a:srgbClr val="DA0000"/>
          </a:solidFill>
        </p:spPr>
      </p:pic>
      <p:pic>
        <p:nvPicPr>
          <p:cNvPr id="5" name="Grafik 4">
            <a:extLst>
              <a:ext uri="{FF2B5EF4-FFF2-40B4-BE49-F238E27FC236}">
                <a16:creationId xmlns:a16="http://schemas.microsoft.com/office/drawing/2014/main" id="{E2F54E8A-7CD0-47E2-8763-3AD47BAFE3B5}"/>
              </a:ext>
            </a:extLst>
          </p:cNvPr>
          <p:cNvPicPr>
            <a:picLocks noChangeAspect="1"/>
          </p:cNvPicPr>
          <p:nvPr/>
        </p:nvPicPr>
        <p:blipFill>
          <a:blip r:embed="rId4"/>
          <a:stretch>
            <a:fillRect/>
          </a:stretch>
        </p:blipFill>
        <p:spPr>
          <a:xfrm>
            <a:off x="195780" y="185196"/>
            <a:ext cx="1568428" cy="828000"/>
          </a:xfrm>
          <a:prstGeom prst="rect">
            <a:avLst/>
          </a:prstGeom>
        </p:spPr>
      </p:pic>
      <p:sp>
        <p:nvSpPr>
          <p:cNvPr id="8" name="Rechteck 7">
            <a:extLst>
              <a:ext uri="{FF2B5EF4-FFF2-40B4-BE49-F238E27FC236}">
                <a16:creationId xmlns:a16="http://schemas.microsoft.com/office/drawing/2014/main" id="{600DCFA6-CF37-4A7C-AFCC-11F357EA2F40}"/>
              </a:ext>
            </a:extLst>
          </p:cNvPr>
          <p:cNvSpPr/>
          <p:nvPr/>
        </p:nvSpPr>
        <p:spPr>
          <a:xfrm>
            <a:off x="4896925" y="3014596"/>
            <a:ext cx="6939974" cy="830997"/>
          </a:xfrm>
          <a:prstGeom prst="rect">
            <a:avLst/>
          </a:prstGeom>
          <a:noFill/>
        </p:spPr>
        <p:txBody>
          <a:bodyPr wrap="square" lIns="91440" tIns="45720" rIns="91440" bIns="45720" anchor="t">
            <a:spAutoFit/>
          </a:bodyPr>
          <a:lstStyle/>
          <a:p>
            <a:r>
              <a:rPr lang="de-CH" sz="2400">
                <a:solidFill>
                  <a:schemeClr val="bg1"/>
                </a:solidFill>
                <a:latin typeface="Futura Md BT"/>
              </a:rPr>
              <a:t>Herzlich willkommen zur </a:t>
            </a:r>
            <a:br>
              <a:rPr lang="de-CH" sz="2400">
                <a:latin typeface="Futura Md BT"/>
              </a:rPr>
            </a:br>
            <a:r>
              <a:rPr lang="de-CH" sz="2400">
                <a:solidFill>
                  <a:schemeClr val="bg1"/>
                </a:solidFill>
                <a:latin typeface="Futura Md BT"/>
              </a:rPr>
              <a:t>Gemeindeversammlung vom 21. Mai 2024</a:t>
            </a:r>
          </a:p>
        </p:txBody>
      </p:sp>
      <p:pic>
        <p:nvPicPr>
          <p:cNvPr id="9" name="Grafik 8" descr="Ein Bild, das Text, Screenshot, Schrift, Grafiken enthält.&#10;&#10;Automatisch generierte Beschreibung">
            <a:extLst>
              <a:ext uri="{FF2B5EF4-FFF2-40B4-BE49-F238E27FC236}">
                <a16:creationId xmlns:a16="http://schemas.microsoft.com/office/drawing/2014/main" id="{C09E00A1-D95F-2F18-FE65-F9AABB8BB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2394" y="4364064"/>
            <a:ext cx="1669386" cy="2164080"/>
          </a:xfrm>
          <a:prstGeom prst="rect">
            <a:avLst/>
          </a:prstGeom>
        </p:spPr>
      </p:pic>
    </p:spTree>
    <p:extLst>
      <p:ext uri="{BB962C8B-B14F-4D97-AF65-F5344CB8AC3E}">
        <p14:creationId xmlns:p14="http://schemas.microsoft.com/office/powerpoint/2010/main" val="3824119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 </a:t>
            </a:r>
            <a:r>
              <a:rPr lang="de-CH" sz="2400" b="0">
                <a:latin typeface="Futura Md BT" panose="020B0602020204020303" pitchFamily="34" charset="0"/>
              </a:rPr>
              <a:t>–</a:t>
            </a:r>
            <a:r>
              <a:rPr lang="de-CH" b="0" kern="0">
                <a:solidFill>
                  <a:srgbClr val="FFFFFF"/>
                </a:solidFill>
                <a:latin typeface="Futura Md BT" panose="020B0602020204020303" pitchFamily="34" charset="0"/>
              </a:rPr>
              <a:t> Übersicht</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elle 2">
            <a:extLst>
              <a:ext uri="{FF2B5EF4-FFF2-40B4-BE49-F238E27FC236}">
                <a16:creationId xmlns:a16="http://schemas.microsoft.com/office/drawing/2014/main" id="{FB9C6A6E-1692-4E15-AEBE-010D58BC0399}"/>
              </a:ext>
            </a:extLst>
          </p:cNvPr>
          <p:cNvGraphicFramePr>
            <a:graphicFrameLocks noGrp="1"/>
          </p:cNvGraphicFramePr>
          <p:nvPr>
            <p:extLst>
              <p:ext uri="{D42A27DB-BD31-4B8C-83A1-F6EECF244321}">
                <p14:modId xmlns:p14="http://schemas.microsoft.com/office/powerpoint/2010/main" val="1560427388"/>
              </p:ext>
            </p:extLst>
          </p:nvPr>
        </p:nvGraphicFramePr>
        <p:xfrm>
          <a:off x="794067" y="1401368"/>
          <a:ext cx="10800000" cy="3085633"/>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373473057"/>
                    </a:ext>
                  </a:extLst>
                </a:gridCol>
                <a:gridCol w="1800000">
                  <a:extLst>
                    <a:ext uri="{9D8B030D-6E8A-4147-A177-3AD203B41FA5}">
                      <a16:colId xmlns:a16="http://schemas.microsoft.com/office/drawing/2014/main" val="569504314"/>
                    </a:ext>
                  </a:extLst>
                </a:gridCol>
                <a:gridCol w="1800000">
                  <a:extLst>
                    <a:ext uri="{9D8B030D-6E8A-4147-A177-3AD203B41FA5}">
                      <a16:colId xmlns:a16="http://schemas.microsoft.com/office/drawing/2014/main" val="742586899"/>
                    </a:ext>
                  </a:extLst>
                </a:gridCol>
                <a:gridCol w="1800000">
                  <a:extLst>
                    <a:ext uri="{9D8B030D-6E8A-4147-A177-3AD203B41FA5}">
                      <a16:colId xmlns:a16="http://schemas.microsoft.com/office/drawing/2014/main" val="3150932970"/>
                    </a:ext>
                  </a:extLst>
                </a:gridCol>
              </a:tblGrid>
              <a:tr h="370840">
                <a:tc>
                  <a:txBody>
                    <a:bodyPr/>
                    <a:lstStyle/>
                    <a:p>
                      <a:pPr algn="l" fontAlgn="ctr"/>
                      <a:endParaRPr lang="de-CH" sz="1800" b="1" i="0" u="none" strike="noStrike">
                        <a:solidFill>
                          <a:schemeClr val="bg1"/>
                        </a:solidFill>
                        <a:effectLst/>
                        <a:latin typeface="Futura Bk BT" panose="020B0502020204020303"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1800" b="1" i="0" u="none" strike="noStrike">
                          <a:solidFill>
                            <a:schemeClr val="bg1"/>
                          </a:solidFill>
                          <a:effectLst/>
                          <a:latin typeface="Futura Bk BT" panose="020B0502020204020303" pitchFamily="34" charset="0"/>
                        </a:rPr>
                        <a:t>Allgemeiner Haushalt</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1800" b="1" i="0" u="none" strike="noStrike">
                          <a:solidFill>
                            <a:schemeClr val="bg1"/>
                          </a:solidFill>
                          <a:effectLst/>
                          <a:latin typeface="Futura Bk BT" panose="020B0502020204020303" pitchFamily="34" charset="0"/>
                        </a:rPr>
                        <a:t>Spezial-finanzierungen</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1800" b="1" i="0" u="none" strike="noStrike">
                          <a:solidFill>
                            <a:schemeClr val="bg1"/>
                          </a:solidFill>
                          <a:effectLst/>
                          <a:latin typeface="Futura Bk BT" panose="020B0502020204020303" pitchFamily="34" charset="0"/>
                        </a:rPr>
                        <a:t>Gesamter Haushalt</a:t>
                      </a:r>
                    </a:p>
                  </a:txBody>
                  <a:tcPr marL="9525" marR="9525" marT="9525" marB="0" anchor="ctr"/>
                </a:tc>
                <a:extLst>
                  <a:ext uri="{0D108BD9-81ED-4DB2-BD59-A6C34878D82A}">
                    <a16:rowId xmlns:a16="http://schemas.microsoft.com/office/drawing/2014/main" val="2281664348"/>
                  </a:ext>
                </a:extLst>
              </a:tr>
              <a:tr h="370840">
                <a:tc>
                  <a:txBody>
                    <a:bodyPr/>
                    <a:lstStyle/>
                    <a:p>
                      <a:pPr algn="l" fontAlgn="ctr"/>
                      <a:r>
                        <a:rPr lang="de-CH" sz="1800" b="1" i="0" u="none" strike="noStrike">
                          <a:solidFill>
                            <a:srgbClr val="000000"/>
                          </a:solidFill>
                          <a:effectLst/>
                          <a:latin typeface="Futura Bk BT" panose="020B0502020204020303" pitchFamily="34" charset="0"/>
                        </a:rPr>
                        <a:t>DREISTUFIGER ERFOLGSAUSWEIS</a:t>
                      </a:r>
                    </a:p>
                  </a:txBody>
                  <a:tcPr marL="9525" marR="9525" marT="9525" marB="0" anchor="ctr"/>
                </a:tc>
                <a:tc>
                  <a:txBody>
                    <a:bodyPr/>
                    <a:lstStyle/>
                    <a:p>
                      <a:pPr algn="ctr" fontAlgn="ctr"/>
                      <a:endParaRPr lang="de-CH" sz="1800" b="1" i="0" u="none" strike="noStrike">
                        <a:solidFill>
                          <a:srgbClr val="000000"/>
                        </a:solidFill>
                        <a:effectLst/>
                        <a:latin typeface="Futura Bk BT" panose="020B0502020204020303" pitchFamily="34" charset="0"/>
                      </a:endParaRPr>
                    </a:p>
                  </a:txBody>
                  <a:tcPr marL="9525" marR="9525" marT="9525" marB="0" anchor="ctr"/>
                </a:tc>
                <a:tc>
                  <a:txBody>
                    <a:bodyPr/>
                    <a:lstStyle/>
                    <a:p>
                      <a:pPr algn="ctr" fontAlgn="ctr"/>
                      <a:endParaRPr lang="de-CH" sz="1800" b="1" i="0" u="none" strike="noStrike">
                        <a:solidFill>
                          <a:srgbClr val="000000"/>
                        </a:solidFill>
                        <a:effectLst/>
                        <a:latin typeface="Futura Bk BT" panose="020B0502020204020303" pitchFamily="34" charset="0"/>
                      </a:endParaRPr>
                    </a:p>
                  </a:txBody>
                  <a:tcPr marL="9525" marR="9525" marT="9525" marB="0" anchor="ctr"/>
                </a:tc>
                <a:tc>
                  <a:txBody>
                    <a:bodyPr/>
                    <a:lstStyle/>
                    <a:p>
                      <a:pPr algn="ctr" fontAlgn="ctr"/>
                      <a:endParaRPr lang="de-CH" sz="1800" b="1" i="0" u="none" strike="noStrike">
                        <a:solidFill>
                          <a:srgbClr val="000000"/>
                        </a:solidFill>
                        <a:effectLst/>
                        <a:latin typeface="Futura Bk BT" panose="020B0502020204020303" pitchFamily="34" charset="0"/>
                      </a:endParaRPr>
                    </a:p>
                  </a:txBody>
                  <a:tcPr marL="9525" marR="9525" marT="9525" marB="0" anchor="ctr"/>
                </a:tc>
                <a:extLst>
                  <a:ext uri="{0D108BD9-81ED-4DB2-BD59-A6C34878D82A}">
                    <a16:rowId xmlns:a16="http://schemas.microsoft.com/office/drawing/2014/main" val="1177745268"/>
                  </a:ext>
                </a:extLst>
              </a:tr>
              <a:tr h="485943">
                <a:tc>
                  <a:txBody>
                    <a:bodyPr/>
                    <a:lstStyle/>
                    <a:p>
                      <a:pPr algn="l" fontAlgn="ctr"/>
                      <a:r>
                        <a:rPr lang="de-CH" sz="1800" b="0" i="0" u="none" strike="noStrike">
                          <a:solidFill>
                            <a:srgbClr val="000000"/>
                          </a:solidFill>
                          <a:effectLst/>
                          <a:latin typeface="Futura Bk BT" panose="020B0502020204020303" pitchFamily="34" charset="0"/>
                        </a:rPr>
                        <a:t>Betriebserfolg</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-1’989’150</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+765’131</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-1’224’019</a:t>
                      </a:r>
                    </a:p>
                  </a:txBody>
                  <a:tcPr marL="9525" marR="9525" marT="9525" marB="0" anchor="ctr"/>
                </a:tc>
                <a:extLst>
                  <a:ext uri="{0D108BD9-81ED-4DB2-BD59-A6C34878D82A}">
                    <a16:rowId xmlns:a16="http://schemas.microsoft.com/office/drawing/2014/main" val="2240461320"/>
                  </a:ext>
                </a:extLst>
              </a:tr>
              <a:tr h="370840">
                <a:tc>
                  <a:txBody>
                    <a:bodyPr/>
                    <a:lstStyle/>
                    <a:p>
                      <a:pPr algn="l" fontAlgn="ctr"/>
                      <a:r>
                        <a:rPr lang="de-CH" sz="1800" b="0" i="0" u="none" strike="noStrike">
                          <a:solidFill>
                            <a:srgbClr val="000000"/>
                          </a:solidFill>
                          <a:effectLst/>
                          <a:latin typeface="Futura Bk BT" panose="020B0502020204020303" pitchFamily="34" charset="0"/>
                        </a:rPr>
                        <a:t>Finanzerfolg</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+942’304</a:t>
                      </a:r>
                    </a:p>
                  </a:txBody>
                  <a:tcPr marL="9525" marR="9525" marT="9525" marB="0" anchor="ctr"/>
                </a:tc>
                <a:tc>
                  <a:txBody>
                    <a:bodyPr/>
                    <a:lstStyle/>
                    <a:p>
                      <a:pPr algn="r" fontAlgn="ctr"/>
                      <a:endParaRPr lang="de-CH" sz="1800" b="0" i="0" u="none" strike="noStrike">
                        <a:solidFill>
                          <a:srgbClr val="000000"/>
                        </a:solidFill>
                        <a:effectLst/>
                        <a:latin typeface="Futura Bk BT" panose="020B0502020204020303" pitchFamily="34" charset="0"/>
                      </a:endParaRP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+942’304</a:t>
                      </a:r>
                    </a:p>
                  </a:txBody>
                  <a:tcPr marL="9525" marR="9525" marT="9525" marB="0" anchor="ctr"/>
                </a:tc>
                <a:extLst>
                  <a:ext uri="{0D108BD9-81ED-4DB2-BD59-A6C34878D82A}">
                    <a16:rowId xmlns:a16="http://schemas.microsoft.com/office/drawing/2014/main" val="2661361945"/>
                  </a:ext>
                </a:extLst>
              </a:tr>
              <a:tr h="370840">
                <a:tc>
                  <a:txBody>
                    <a:bodyPr/>
                    <a:lstStyle/>
                    <a:p>
                      <a:pPr algn="l" fontAlgn="ctr"/>
                      <a:r>
                        <a:rPr lang="de-CH" sz="1800" b="1" i="0" u="none" strike="noStrike">
                          <a:solidFill>
                            <a:srgbClr val="000000"/>
                          </a:solidFill>
                          <a:effectLst/>
                          <a:latin typeface="Futura Bk BT" panose="020B0502020204020303" pitchFamily="34" charset="0"/>
                        </a:rPr>
                        <a:t>Operatives Ergebnis</a:t>
                      </a:r>
                    </a:p>
                  </a:txBody>
                  <a:tcPr marL="9525" marR="9525" marT="9525" marB="0" anchor="ctr"/>
                </a:tc>
                <a:tc>
                  <a:txBody>
                    <a:bodyPr/>
                    <a:lstStyle/>
                    <a:p>
                      <a:pPr algn="r" fontAlgn="ctr"/>
                      <a:r>
                        <a:rPr lang="de-CH" sz="1800" b="1" i="0" u="none" strike="noStrike">
                          <a:solidFill>
                            <a:srgbClr val="000000"/>
                          </a:solidFill>
                          <a:effectLst/>
                          <a:latin typeface="Futura Bk BT" panose="020B0502020204020303" pitchFamily="34" charset="0"/>
                        </a:rPr>
                        <a:t>-1’046’846</a:t>
                      </a:r>
                    </a:p>
                  </a:txBody>
                  <a:tcPr marL="9525" marR="9525" marT="9525" marB="0" anchor="ctr"/>
                </a:tc>
                <a:tc>
                  <a:txBody>
                    <a:bodyPr/>
                    <a:lstStyle/>
                    <a:p>
                      <a:pPr algn="r" fontAlgn="ctr"/>
                      <a:r>
                        <a:rPr lang="de-CH" sz="1800" b="1" i="0" u="none" strike="noStrike">
                          <a:solidFill>
                            <a:srgbClr val="000000"/>
                          </a:solidFill>
                          <a:effectLst/>
                          <a:latin typeface="Futura Bk BT" panose="020B0502020204020303" pitchFamily="34" charset="0"/>
                        </a:rPr>
                        <a:t>+765’131</a:t>
                      </a:r>
                    </a:p>
                  </a:txBody>
                  <a:tcPr marL="9525" marR="9525" marT="9525" marB="0" anchor="ctr"/>
                </a:tc>
                <a:tc>
                  <a:txBody>
                    <a:bodyPr/>
                    <a:lstStyle/>
                    <a:p>
                      <a:pPr algn="r" fontAlgn="ctr"/>
                      <a:r>
                        <a:rPr lang="de-CH" sz="1800" b="1" i="0" u="none" strike="noStrike">
                          <a:solidFill>
                            <a:srgbClr val="000000"/>
                          </a:solidFill>
                          <a:effectLst/>
                          <a:latin typeface="Futura Bk BT" panose="020B0502020204020303" pitchFamily="34" charset="0"/>
                        </a:rPr>
                        <a:t>281’715</a:t>
                      </a:r>
                    </a:p>
                  </a:txBody>
                  <a:tcPr marL="9525" marR="9525" marT="9525" marB="0" anchor="ctr"/>
                </a:tc>
                <a:extLst>
                  <a:ext uri="{0D108BD9-81ED-4DB2-BD59-A6C34878D82A}">
                    <a16:rowId xmlns:a16="http://schemas.microsoft.com/office/drawing/2014/main" val="1684570887"/>
                  </a:ext>
                </a:extLst>
              </a:tr>
              <a:tr h="370840">
                <a:tc>
                  <a:txBody>
                    <a:bodyPr/>
                    <a:lstStyle/>
                    <a:p>
                      <a:pPr algn="l" fontAlgn="ctr"/>
                      <a:r>
                        <a:rPr lang="de-CH" sz="1800" b="0" i="0" u="none" strike="noStrike">
                          <a:solidFill>
                            <a:srgbClr val="000000"/>
                          </a:solidFill>
                          <a:effectLst/>
                          <a:latin typeface="Futura Bk BT" panose="020B0502020204020303" pitchFamily="34" charset="0"/>
                        </a:rPr>
                        <a:t>Ausserordentliches Ergebnis</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+92’246</a:t>
                      </a:r>
                    </a:p>
                  </a:txBody>
                  <a:tcPr marL="9525" marR="9525" marT="9525" marB="0" anchor="ctr"/>
                </a:tc>
                <a:tc>
                  <a:txBody>
                    <a:bodyPr/>
                    <a:lstStyle/>
                    <a:p>
                      <a:pPr algn="r" fontAlgn="ctr"/>
                      <a:endParaRPr lang="de-CH" sz="1800" b="0" i="0" u="none" strike="noStrike">
                        <a:solidFill>
                          <a:srgbClr val="000000"/>
                        </a:solidFill>
                        <a:effectLst/>
                        <a:latin typeface="Futura Bk BT" panose="020B0502020204020303" pitchFamily="34" charset="0"/>
                      </a:endParaRP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+92’246</a:t>
                      </a:r>
                    </a:p>
                  </a:txBody>
                  <a:tcPr marL="9525" marR="9525" marT="9525" marB="0" anchor="ctr"/>
                </a:tc>
                <a:extLst>
                  <a:ext uri="{0D108BD9-81ED-4DB2-BD59-A6C34878D82A}">
                    <a16:rowId xmlns:a16="http://schemas.microsoft.com/office/drawing/2014/main" val="312997863"/>
                  </a:ext>
                </a:extLst>
              </a:tr>
              <a:tr h="277163">
                <a:tc>
                  <a:txBody>
                    <a:bodyPr/>
                    <a:lstStyle/>
                    <a:p>
                      <a:pPr algn="l" fontAlgn="ctr"/>
                      <a:endParaRPr lang="de-CH" sz="1800" b="1" i="0" u="none" strike="noStrike">
                        <a:solidFill>
                          <a:srgbClr val="000000"/>
                        </a:solidFill>
                        <a:effectLst/>
                        <a:latin typeface="Futura Bk BT" panose="020B0502020204020303" pitchFamily="34" charset="0"/>
                      </a:endParaRPr>
                    </a:p>
                    <a:p>
                      <a:pPr algn="l" fontAlgn="ctr"/>
                      <a:r>
                        <a:rPr lang="de-CH" sz="1800" b="1" i="0" u="none" strike="noStrike">
                          <a:solidFill>
                            <a:srgbClr val="000000"/>
                          </a:solidFill>
                          <a:effectLst/>
                          <a:latin typeface="Futura Bk BT" panose="020B0502020204020303" pitchFamily="34" charset="0"/>
                        </a:rPr>
                        <a:t>Gesamtergebnis Erfolgsrechnung</a:t>
                      </a:r>
                    </a:p>
                  </a:txBody>
                  <a:tcPr marL="9525" marR="9525" marT="9525" marB="0" anchor="ctr"/>
                </a:tc>
                <a:tc>
                  <a:txBody>
                    <a:bodyPr/>
                    <a:lstStyle/>
                    <a:p>
                      <a:pPr algn="r" fontAlgn="ctr"/>
                      <a:endParaRPr lang="de-CH" sz="1800" b="1" i="0" u="none" strike="noStrike">
                        <a:solidFill>
                          <a:srgbClr val="000000"/>
                        </a:solidFill>
                        <a:effectLst/>
                        <a:latin typeface="Futura Bk BT" panose="020B0502020204020303" pitchFamily="34" charset="0"/>
                      </a:endParaRPr>
                    </a:p>
                    <a:p>
                      <a:pPr algn="r" fontAlgn="ctr"/>
                      <a:r>
                        <a:rPr lang="de-CH" sz="1800" b="1" i="0" u="none" strike="noStrike">
                          <a:solidFill>
                            <a:srgbClr val="000000"/>
                          </a:solidFill>
                          <a:effectLst/>
                          <a:latin typeface="Futura Bk BT" panose="020B0502020204020303" pitchFamily="34" charset="0"/>
                        </a:rPr>
                        <a:t>-954’600</a:t>
                      </a:r>
                    </a:p>
                  </a:txBody>
                  <a:tcPr marL="9525" marR="9525" marT="9525" marB="0" anchor="ctr"/>
                </a:tc>
                <a:tc>
                  <a:txBody>
                    <a:bodyPr/>
                    <a:lstStyle/>
                    <a:p>
                      <a:pPr algn="r" fontAlgn="ctr"/>
                      <a:endParaRPr lang="de-CH" sz="1800" b="1" i="0" u="none" strike="noStrike">
                        <a:solidFill>
                          <a:srgbClr val="000000"/>
                        </a:solidFill>
                        <a:effectLst/>
                        <a:latin typeface="Futura Bk BT" panose="020B0502020204020303" pitchFamily="34" charset="0"/>
                      </a:endParaRPr>
                    </a:p>
                    <a:p>
                      <a:pPr algn="r" fontAlgn="ctr"/>
                      <a:r>
                        <a:rPr lang="de-CH" sz="1800" b="1" i="0" u="none" strike="noStrike">
                          <a:solidFill>
                            <a:srgbClr val="000000"/>
                          </a:solidFill>
                          <a:effectLst/>
                          <a:latin typeface="Futura Bk BT" panose="020B0502020204020303" pitchFamily="34" charset="0"/>
                        </a:rPr>
                        <a:t>+765’131</a:t>
                      </a:r>
                    </a:p>
                  </a:txBody>
                  <a:tcPr marL="9525" marR="9525" marT="9525" marB="0" anchor="ctr"/>
                </a:tc>
                <a:tc>
                  <a:txBody>
                    <a:bodyPr/>
                    <a:lstStyle/>
                    <a:p>
                      <a:pPr algn="r" fontAlgn="ctr"/>
                      <a:endParaRPr lang="de-CH" sz="1800" b="1" i="0" u="none" strike="noStrike">
                        <a:solidFill>
                          <a:srgbClr val="000000"/>
                        </a:solidFill>
                        <a:effectLst/>
                        <a:latin typeface="Futura Bk BT" panose="020B0502020204020303" pitchFamily="34" charset="0"/>
                      </a:endParaRPr>
                    </a:p>
                    <a:p>
                      <a:pPr algn="r" fontAlgn="ctr"/>
                      <a:r>
                        <a:rPr lang="de-CH" sz="1800" b="1" i="0" u="none" strike="noStrike">
                          <a:solidFill>
                            <a:srgbClr val="000000"/>
                          </a:solidFill>
                          <a:effectLst/>
                          <a:latin typeface="Futura Bk BT" panose="020B0502020204020303" pitchFamily="34" charset="0"/>
                        </a:rPr>
                        <a:t>-189’469</a:t>
                      </a:r>
                    </a:p>
                  </a:txBody>
                  <a:tcPr marL="9525" marR="9525" marT="9525" marB="0" anchor="ctr"/>
                </a:tc>
                <a:extLst>
                  <a:ext uri="{0D108BD9-81ED-4DB2-BD59-A6C34878D82A}">
                    <a16:rowId xmlns:a16="http://schemas.microsoft.com/office/drawing/2014/main" val="1298979242"/>
                  </a:ext>
                </a:extLst>
              </a:tr>
            </a:tbl>
          </a:graphicData>
        </a:graphic>
      </p:graphicFrame>
    </p:spTree>
    <p:extLst>
      <p:ext uri="{BB962C8B-B14F-4D97-AF65-F5344CB8AC3E}">
        <p14:creationId xmlns:p14="http://schemas.microsoft.com/office/powerpoint/2010/main" val="1355758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11</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 </a:t>
            </a:r>
            <a:r>
              <a:rPr lang="de-CH" sz="2400" b="0">
                <a:latin typeface="Futura Md BT" panose="020B0602020204020303" pitchFamily="34" charset="0"/>
              </a:rPr>
              <a:t>–</a:t>
            </a:r>
            <a:r>
              <a:rPr lang="de-CH" b="0" kern="0">
                <a:solidFill>
                  <a:srgbClr val="FFFFFF"/>
                </a:solidFill>
                <a:latin typeface="Futura Md BT" panose="020B0602020204020303" pitchFamily="34" charset="0"/>
              </a:rPr>
              <a:t> Übersicht</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elle 2">
            <a:extLst>
              <a:ext uri="{FF2B5EF4-FFF2-40B4-BE49-F238E27FC236}">
                <a16:creationId xmlns:a16="http://schemas.microsoft.com/office/drawing/2014/main" id="{FB9C6A6E-1692-4E15-AEBE-010D58BC0399}"/>
              </a:ext>
            </a:extLst>
          </p:cNvPr>
          <p:cNvGraphicFramePr>
            <a:graphicFrameLocks noGrp="1"/>
          </p:cNvGraphicFramePr>
          <p:nvPr>
            <p:extLst>
              <p:ext uri="{D42A27DB-BD31-4B8C-83A1-F6EECF244321}">
                <p14:modId xmlns:p14="http://schemas.microsoft.com/office/powerpoint/2010/main" val="3539777881"/>
              </p:ext>
            </p:extLst>
          </p:nvPr>
        </p:nvGraphicFramePr>
        <p:xfrm>
          <a:off x="794067" y="1099710"/>
          <a:ext cx="10800000" cy="2088216"/>
        </p:xfrm>
        <a:graphic>
          <a:graphicData uri="http://schemas.openxmlformats.org/drawingml/2006/table">
            <a:tbl>
              <a:tblPr firstRow="1" bandRow="1">
                <a:tableStyleId>{5C22544A-7EE6-4342-B048-85BDC9FD1C3A}</a:tableStyleId>
              </a:tblPr>
              <a:tblGrid>
                <a:gridCol w="5400000">
                  <a:extLst>
                    <a:ext uri="{9D8B030D-6E8A-4147-A177-3AD203B41FA5}">
                      <a16:colId xmlns:a16="http://schemas.microsoft.com/office/drawing/2014/main" val="373473057"/>
                    </a:ext>
                  </a:extLst>
                </a:gridCol>
                <a:gridCol w="1800000">
                  <a:extLst>
                    <a:ext uri="{9D8B030D-6E8A-4147-A177-3AD203B41FA5}">
                      <a16:colId xmlns:a16="http://schemas.microsoft.com/office/drawing/2014/main" val="569504314"/>
                    </a:ext>
                  </a:extLst>
                </a:gridCol>
                <a:gridCol w="1800000">
                  <a:extLst>
                    <a:ext uri="{9D8B030D-6E8A-4147-A177-3AD203B41FA5}">
                      <a16:colId xmlns:a16="http://schemas.microsoft.com/office/drawing/2014/main" val="742586899"/>
                    </a:ext>
                  </a:extLst>
                </a:gridCol>
                <a:gridCol w="1800000">
                  <a:extLst>
                    <a:ext uri="{9D8B030D-6E8A-4147-A177-3AD203B41FA5}">
                      <a16:colId xmlns:a16="http://schemas.microsoft.com/office/drawing/2014/main" val="3150932970"/>
                    </a:ext>
                  </a:extLst>
                </a:gridCol>
              </a:tblGrid>
              <a:tr h="370840">
                <a:tc>
                  <a:txBody>
                    <a:bodyPr/>
                    <a:lstStyle/>
                    <a:p>
                      <a:pPr algn="l" fontAlgn="ctr"/>
                      <a:endParaRPr lang="de-CH" sz="1800" b="1" i="0" u="none" strike="noStrike">
                        <a:solidFill>
                          <a:schemeClr val="bg1"/>
                        </a:solidFill>
                        <a:effectLst/>
                        <a:latin typeface="Futura Bk BT" panose="020B0502020204020303" pitchFamily="34" charset="0"/>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1800" b="1" i="0" u="none" strike="noStrike">
                          <a:solidFill>
                            <a:schemeClr val="bg1"/>
                          </a:solidFill>
                          <a:effectLst/>
                          <a:latin typeface="Futura Bk BT"/>
                        </a:rPr>
                        <a:t>Allgemeiner Haushalt</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1800" b="1" i="0" u="none" strike="noStrike">
                          <a:solidFill>
                            <a:schemeClr val="bg1"/>
                          </a:solidFill>
                          <a:effectLst/>
                          <a:latin typeface="Futura Bk BT"/>
                        </a:rPr>
                        <a:t>Spezial-finanzierungen</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1800" b="1" i="0" u="none" strike="noStrike">
                          <a:solidFill>
                            <a:schemeClr val="bg1"/>
                          </a:solidFill>
                          <a:effectLst/>
                          <a:latin typeface="Futura Bk BT"/>
                        </a:rPr>
                        <a:t>Gesamter Haushalt</a:t>
                      </a:r>
                    </a:p>
                  </a:txBody>
                  <a:tcPr marL="9525" marR="9525" marT="9525" marB="0" anchor="ctr"/>
                </a:tc>
                <a:extLst>
                  <a:ext uri="{0D108BD9-81ED-4DB2-BD59-A6C34878D82A}">
                    <a16:rowId xmlns:a16="http://schemas.microsoft.com/office/drawing/2014/main" val="2281664348"/>
                  </a:ext>
                </a:extLst>
              </a:tr>
              <a:tr h="485943">
                <a:tc>
                  <a:txBody>
                    <a:bodyPr/>
                    <a:lstStyle/>
                    <a:p>
                      <a:pPr algn="l" fontAlgn="ctr"/>
                      <a:r>
                        <a:rPr lang="de-CH" sz="1800" b="0" i="0" u="none" strike="noStrike">
                          <a:solidFill>
                            <a:srgbClr val="000000"/>
                          </a:solidFill>
                          <a:effectLst/>
                          <a:latin typeface="Futura Bk BT"/>
                        </a:rPr>
                        <a:t>Selbstfinanzierung</a:t>
                      </a:r>
                    </a:p>
                  </a:txBody>
                  <a:tcPr marL="9525" marR="9525" marT="9525" marB="0" anchor="ctr"/>
                </a:tc>
                <a:tc>
                  <a:txBody>
                    <a:bodyPr/>
                    <a:lstStyle/>
                    <a:p>
                      <a:pPr algn="r" fontAlgn="ctr"/>
                      <a:r>
                        <a:rPr lang="de-CH" sz="1800" b="0" i="0" u="none" strike="noStrike">
                          <a:solidFill>
                            <a:srgbClr val="000000"/>
                          </a:solidFill>
                          <a:effectLst/>
                          <a:latin typeface="Futura Bk BT"/>
                        </a:rPr>
                        <a:t>+843’111</a:t>
                      </a:r>
                    </a:p>
                  </a:txBody>
                  <a:tcPr marL="9525" marR="9525" marT="9525" marB="0" anchor="ctr"/>
                </a:tc>
                <a:tc>
                  <a:txBody>
                    <a:bodyPr/>
                    <a:lstStyle/>
                    <a:p>
                      <a:pPr algn="r" fontAlgn="ctr"/>
                      <a:r>
                        <a:rPr lang="de-CH" sz="1800" b="0" i="0" u="none" strike="noStrike">
                          <a:solidFill>
                            <a:srgbClr val="000000"/>
                          </a:solidFill>
                          <a:effectLst/>
                          <a:latin typeface="Futura Bk BT"/>
                        </a:rPr>
                        <a:t>+711’826</a:t>
                      </a:r>
                    </a:p>
                  </a:txBody>
                  <a:tcPr marL="9525" marR="9525" marT="9525" marB="0" anchor="ctr"/>
                </a:tc>
                <a:tc>
                  <a:txBody>
                    <a:bodyPr/>
                    <a:lstStyle/>
                    <a:p>
                      <a:pPr algn="r" fontAlgn="ctr"/>
                      <a:r>
                        <a:rPr lang="de-CH" sz="1800" b="0" i="0" u="none" strike="noStrike">
                          <a:solidFill>
                            <a:srgbClr val="000000"/>
                          </a:solidFill>
                          <a:effectLst/>
                          <a:latin typeface="Futura Bk BT"/>
                        </a:rPr>
                        <a:t>+1’554’937</a:t>
                      </a:r>
                    </a:p>
                  </a:txBody>
                  <a:tcPr marL="9525" marR="9525" marT="9525" marB="0" anchor="ctr"/>
                </a:tc>
                <a:extLst>
                  <a:ext uri="{0D108BD9-81ED-4DB2-BD59-A6C34878D82A}">
                    <a16:rowId xmlns:a16="http://schemas.microsoft.com/office/drawing/2014/main" val="2607009839"/>
                  </a:ext>
                </a:extLst>
              </a:tr>
              <a:tr h="485943">
                <a:tc>
                  <a:txBody>
                    <a:bodyPr/>
                    <a:lstStyle/>
                    <a:p>
                      <a:pPr algn="l" fontAlgn="ctr"/>
                      <a:r>
                        <a:rPr lang="de-CH" sz="1800" b="0" i="0" u="none" strike="noStrike">
                          <a:solidFill>
                            <a:srgbClr val="000000"/>
                          </a:solidFill>
                          <a:effectLst/>
                          <a:latin typeface="Futura Bk BT"/>
                        </a:rPr>
                        <a:t>Nettoinvestitionen</a:t>
                      </a:r>
                    </a:p>
                  </a:txBody>
                  <a:tcPr marL="9525" marR="9525" marT="9525" marB="0" anchor="ctr"/>
                </a:tc>
                <a:tc>
                  <a:txBody>
                    <a:bodyPr/>
                    <a:lstStyle/>
                    <a:p>
                      <a:pPr algn="r" fontAlgn="ctr"/>
                      <a:r>
                        <a:rPr lang="de-CH" sz="1800" b="0" i="0" u="none" strike="noStrike">
                          <a:solidFill>
                            <a:srgbClr val="000000"/>
                          </a:solidFill>
                          <a:effectLst/>
                          <a:latin typeface="Futura Bk BT"/>
                        </a:rPr>
                        <a:t>-8’632’963</a:t>
                      </a:r>
                    </a:p>
                  </a:txBody>
                  <a:tcPr marL="9525" marR="9525" marT="9525" marB="0" anchor="ctr"/>
                </a:tc>
                <a:tc>
                  <a:txBody>
                    <a:bodyPr/>
                    <a:lstStyle/>
                    <a:p>
                      <a:pPr algn="r" fontAlgn="ctr"/>
                      <a:r>
                        <a:rPr lang="de-CH" sz="1800" b="0" i="0" u="none" strike="noStrike">
                          <a:solidFill>
                            <a:srgbClr val="000000"/>
                          </a:solidFill>
                          <a:effectLst/>
                          <a:latin typeface="Futura Bk BT"/>
                        </a:rPr>
                        <a:t>-312’279</a:t>
                      </a:r>
                    </a:p>
                  </a:txBody>
                  <a:tcPr marL="9525" marR="9525" marT="9525" marB="0" anchor="ctr"/>
                </a:tc>
                <a:tc>
                  <a:txBody>
                    <a:bodyPr/>
                    <a:lstStyle/>
                    <a:p>
                      <a:pPr algn="r" fontAlgn="ctr"/>
                      <a:r>
                        <a:rPr lang="de-CH" sz="1800" b="0" i="0" u="none" strike="noStrike">
                          <a:solidFill>
                            <a:srgbClr val="000000"/>
                          </a:solidFill>
                          <a:effectLst/>
                          <a:latin typeface="Futura Bk BT"/>
                        </a:rPr>
                        <a:t>-8’945’242</a:t>
                      </a:r>
                    </a:p>
                  </a:txBody>
                  <a:tcPr marL="9525" marR="9525" marT="9525" marB="0" anchor="ctr"/>
                </a:tc>
                <a:extLst>
                  <a:ext uri="{0D108BD9-81ED-4DB2-BD59-A6C34878D82A}">
                    <a16:rowId xmlns:a16="http://schemas.microsoft.com/office/drawing/2014/main" val="2240461320"/>
                  </a:ext>
                </a:extLst>
              </a:tr>
              <a:tr h="485943">
                <a:tc>
                  <a:txBody>
                    <a:bodyPr/>
                    <a:lstStyle/>
                    <a:p>
                      <a:pPr algn="l" fontAlgn="ctr"/>
                      <a:r>
                        <a:rPr lang="de-CH" sz="1800" b="1" i="0" u="none" strike="noStrike">
                          <a:solidFill>
                            <a:srgbClr val="000000"/>
                          </a:solidFill>
                          <a:effectLst/>
                          <a:latin typeface="Futura Bk BT"/>
                        </a:rPr>
                        <a:t>Finanzierungsüberschuss</a:t>
                      </a:r>
                    </a:p>
                    <a:p>
                      <a:pPr algn="l" fontAlgn="ctr"/>
                      <a:r>
                        <a:rPr lang="de-CH" sz="1800" b="1" i="0" u="none" strike="noStrike">
                          <a:solidFill>
                            <a:srgbClr val="000000"/>
                          </a:solidFill>
                          <a:effectLst/>
                          <a:latin typeface="Futura Bk BT"/>
                        </a:rPr>
                        <a:t>Finanzierungsfehlbetrag</a:t>
                      </a:r>
                    </a:p>
                  </a:txBody>
                  <a:tcPr marL="9525" marR="9525" marT="9525" marB="0" anchor="ctr"/>
                </a:tc>
                <a:tc>
                  <a:txBody>
                    <a:bodyPr/>
                    <a:lstStyle/>
                    <a:p>
                      <a:pPr algn="r" fontAlgn="ctr"/>
                      <a:endParaRPr lang="de-CH" sz="1800" b="1" i="0" u="none" strike="noStrike">
                        <a:solidFill>
                          <a:srgbClr val="000000"/>
                        </a:solidFill>
                        <a:effectLst/>
                        <a:latin typeface="Futura Bk BT" panose="020B0502020204020303" pitchFamily="34" charset="0"/>
                      </a:endParaRPr>
                    </a:p>
                    <a:p>
                      <a:pPr algn="r" fontAlgn="ctr"/>
                      <a:r>
                        <a:rPr lang="de-CH" sz="1800" b="1" i="0" u="none" strike="noStrike">
                          <a:solidFill>
                            <a:srgbClr val="000000"/>
                          </a:solidFill>
                          <a:effectLst/>
                          <a:latin typeface="Futura Bk BT"/>
                        </a:rPr>
                        <a:t>-7’789’852</a:t>
                      </a:r>
                    </a:p>
                  </a:txBody>
                  <a:tcPr marL="9525" marR="9525" marT="9525" marB="0" anchor="ctr"/>
                </a:tc>
                <a:tc>
                  <a:txBody>
                    <a:bodyPr/>
                    <a:lstStyle/>
                    <a:p>
                      <a:pPr lvl="0" algn="r">
                        <a:buNone/>
                      </a:pPr>
                      <a:endParaRPr lang="de-CH" sz="1800" b="1" i="0" u="none" strike="noStrike">
                        <a:solidFill>
                          <a:srgbClr val="000000"/>
                        </a:solidFill>
                        <a:effectLst/>
                        <a:latin typeface="Futura Bk BT"/>
                      </a:endParaRPr>
                    </a:p>
                    <a:p>
                      <a:pPr lvl="0" algn="r">
                        <a:buNone/>
                      </a:pPr>
                      <a:r>
                        <a:rPr lang="de-CH" sz="1800" b="1" i="0" u="none" strike="noStrike" kern="1200" noProof="0">
                          <a:solidFill>
                            <a:srgbClr val="000000"/>
                          </a:solidFill>
                          <a:effectLst/>
                          <a:latin typeface="Futura Bk BT"/>
                          <a:ea typeface="+mn-ea"/>
                          <a:cs typeface="+mn-cs"/>
                        </a:rPr>
                        <a:t>+399’547</a:t>
                      </a:r>
                      <a:endParaRPr lang="de-CH" sz="1800" b="1" i="0" u="none" strike="noStrike" kern="1200">
                        <a:solidFill>
                          <a:srgbClr val="000000"/>
                        </a:solidFill>
                        <a:effectLst/>
                        <a:latin typeface="Futura Bk BT"/>
                        <a:ea typeface="+mn-ea"/>
                        <a:cs typeface="+mn-cs"/>
                      </a:endParaRPr>
                    </a:p>
                  </a:txBody>
                  <a:tcPr marL="9525" marR="9525" marT="9525" marB="0" anchor="ctr"/>
                </a:tc>
                <a:tc>
                  <a:txBody>
                    <a:bodyPr/>
                    <a:lstStyle/>
                    <a:p>
                      <a:pPr algn="r" fontAlgn="ctr"/>
                      <a:endParaRPr lang="de-CH" sz="1800" b="1" i="0" u="none" strike="noStrike">
                        <a:solidFill>
                          <a:srgbClr val="000000"/>
                        </a:solidFill>
                        <a:effectLst/>
                        <a:latin typeface="Futura Bk BT" panose="020B0502020204020303" pitchFamily="34" charset="0"/>
                      </a:endParaRPr>
                    </a:p>
                    <a:p>
                      <a:pPr algn="r" fontAlgn="ctr"/>
                      <a:r>
                        <a:rPr lang="de-CH" sz="1800" b="1" i="0" u="none" strike="noStrike">
                          <a:solidFill>
                            <a:srgbClr val="000000"/>
                          </a:solidFill>
                          <a:effectLst/>
                          <a:latin typeface="Futura Bk BT"/>
                        </a:rPr>
                        <a:t>-7’390’305</a:t>
                      </a:r>
                    </a:p>
                  </a:txBody>
                  <a:tcPr marL="9525" marR="9525" marT="9525" marB="0" anchor="ctr"/>
                </a:tc>
                <a:extLst>
                  <a:ext uri="{0D108BD9-81ED-4DB2-BD59-A6C34878D82A}">
                    <a16:rowId xmlns:a16="http://schemas.microsoft.com/office/drawing/2014/main" val="3051123005"/>
                  </a:ext>
                </a:extLst>
              </a:tr>
            </a:tbl>
          </a:graphicData>
        </a:graphic>
      </p:graphicFrame>
      <p:graphicFrame>
        <p:nvGraphicFramePr>
          <p:cNvPr id="9" name="Tabelle 2">
            <a:extLst>
              <a:ext uri="{FF2B5EF4-FFF2-40B4-BE49-F238E27FC236}">
                <a16:creationId xmlns:a16="http://schemas.microsoft.com/office/drawing/2014/main" id="{79746E14-8BF8-4167-9319-2E1FB7DAE163}"/>
              </a:ext>
            </a:extLst>
          </p:cNvPr>
          <p:cNvGraphicFramePr>
            <a:graphicFrameLocks noGrp="1"/>
          </p:cNvGraphicFramePr>
          <p:nvPr>
            <p:extLst>
              <p:ext uri="{D42A27DB-BD31-4B8C-83A1-F6EECF244321}">
                <p14:modId xmlns:p14="http://schemas.microsoft.com/office/powerpoint/2010/main" val="1809451707"/>
              </p:ext>
            </p:extLst>
          </p:nvPr>
        </p:nvGraphicFramePr>
        <p:xfrm>
          <a:off x="794066" y="3586826"/>
          <a:ext cx="10800000" cy="2595880"/>
        </p:xfrm>
        <a:graphic>
          <a:graphicData uri="http://schemas.openxmlformats.org/drawingml/2006/table">
            <a:tbl>
              <a:tblPr firstRow="1" bandRow="1">
                <a:tableStyleId>{5C22544A-7EE6-4342-B048-85BDC9FD1C3A}</a:tableStyleId>
              </a:tblPr>
              <a:tblGrid>
                <a:gridCol w="4320000">
                  <a:extLst>
                    <a:ext uri="{9D8B030D-6E8A-4147-A177-3AD203B41FA5}">
                      <a16:colId xmlns:a16="http://schemas.microsoft.com/office/drawing/2014/main" val="373473057"/>
                    </a:ext>
                  </a:extLst>
                </a:gridCol>
                <a:gridCol w="2160000">
                  <a:extLst>
                    <a:ext uri="{9D8B030D-6E8A-4147-A177-3AD203B41FA5}">
                      <a16:colId xmlns:a16="http://schemas.microsoft.com/office/drawing/2014/main" val="3051236909"/>
                    </a:ext>
                  </a:extLst>
                </a:gridCol>
                <a:gridCol w="2160000">
                  <a:extLst>
                    <a:ext uri="{9D8B030D-6E8A-4147-A177-3AD203B41FA5}">
                      <a16:colId xmlns:a16="http://schemas.microsoft.com/office/drawing/2014/main" val="1390037161"/>
                    </a:ext>
                  </a:extLst>
                </a:gridCol>
                <a:gridCol w="2160000">
                  <a:extLst>
                    <a:ext uri="{9D8B030D-6E8A-4147-A177-3AD203B41FA5}">
                      <a16:colId xmlns:a16="http://schemas.microsoft.com/office/drawing/2014/main" val="1539968033"/>
                    </a:ext>
                  </a:extLst>
                </a:gridCol>
              </a:tblGrid>
              <a:tr h="370840">
                <a:tc>
                  <a:txBody>
                    <a:bodyPr/>
                    <a:lstStyle/>
                    <a:p>
                      <a:pPr algn="l" fontAlgn="ctr"/>
                      <a:r>
                        <a:rPr lang="de-CH" sz="1800" b="1" i="0" u="none" strike="noStrike">
                          <a:solidFill>
                            <a:schemeClr val="bg1"/>
                          </a:solidFill>
                          <a:effectLst/>
                          <a:latin typeface="Futura Bk BT" panose="020B0502020204020303" pitchFamily="34" charset="0"/>
                        </a:rPr>
                        <a:t>Finanzkennzahlen</a:t>
                      </a:r>
                    </a:p>
                  </a:txBody>
                  <a:tcPr marL="9525" marR="9525" marT="9525" marB="0" anchor="ctr"/>
                </a:tc>
                <a:tc>
                  <a:txBody>
                    <a:bodyPr/>
                    <a:lstStyle/>
                    <a:p>
                      <a:pPr algn="ctr" fontAlgn="ctr"/>
                      <a:r>
                        <a:rPr lang="de-CH" sz="1800" b="1" i="0" u="none" strike="noStrike">
                          <a:solidFill>
                            <a:schemeClr val="bg1"/>
                          </a:solidFill>
                          <a:effectLst/>
                          <a:latin typeface="Futura Bk BT" panose="020B0502020204020303" pitchFamily="34" charset="0"/>
                        </a:rPr>
                        <a:t>2023</a:t>
                      </a:r>
                    </a:p>
                  </a:txBody>
                  <a:tcPr marL="9525" marR="9525" marT="9525" marB="0" anchor="ctr"/>
                </a:tc>
                <a:tc>
                  <a:txBody>
                    <a:bodyPr/>
                    <a:lstStyle/>
                    <a:p>
                      <a:pPr algn="ctr" fontAlgn="ctr"/>
                      <a:r>
                        <a:rPr lang="de-CH" sz="1800" b="1" i="0" u="none" strike="noStrike">
                          <a:solidFill>
                            <a:schemeClr val="bg1"/>
                          </a:solidFill>
                          <a:effectLst/>
                          <a:latin typeface="Futura Bk BT" panose="020B0502020204020303" pitchFamily="34" charset="0"/>
                        </a:rPr>
                        <a:t>2022</a:t>
                      </a:r>
                    </a:p>
                  </a:txBody>
                  <a:tcPr marL="9525" marR="9525" marT="9525" marB="0" anchor="ctr"/>
                </a:tc>
                <a:tc>
                  <a:txBody>
                    <a:bodyPr/>
                    <a:lstStyle/>
                    <a:p>
                      <a:pPr algn="ctr" fontAlgn="ctr"/>
                      <a:r>
                        <a:rPr lang="de-CH" sz="1800" b="1" i="0" u="none" strike="noStrike">
                          <a:solidFill>
                            <a:schemeClr val="bg1"/>
                          </a:solidFill>
                          <a:effectLst/>
                          <a:latin typeface="Futura Bk BT" panose="020B0502020204020303" pitchFamily="34" charset="0"/>
                        </a:rPr>
                        <a:t>2021</a:t>
                      </a:r>
                    </a:p>
                  </a:txBody>
                  <a:tcPr marL="9525" marR="9525" marT="9525" marB="0" anchor="ctr"/>
                </a:tc>
                <a:extLst>
                  <a:ext uri="{0D108BD9-81ED-4DB2-BD59-A6C34878D82A}">
                    <a16:rowId xmlns:a16="http://schemas.microsoft.com/office/drawing/2014/main" val="2281664348"/>
                  </a:ext>
                </a:extLst>
              </a:tr>
              <a:tr h="370840">
                <a:tc>
                  <a:txBody>
                    <a:bodyPr/>
                    <a:lstStyle/>
                    <a:p>
                      <a:pPr algn="l" fontAlgn="ctr"/>
                      <a:r>
                        <a:rPr lang="de-CH" sz="1800" b="0" i="0" u="none" strike="noStrike">
                          <a:solidFill>
                            <a:srgbClr val="000000"/>
                          </a:solidFill>
                          <a:effectLst/>
                          <a:latin typeface="Futura Bk BT" panose="020B0502020204020303" pitchFamily="34" charset="0"/>
                        </a:rPr>
                        <a:t>Nettoschulden pro Einwohner CHF</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2’740.08</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1’877.76</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1’120.30</a:t>
                      </a:r>
                    </a:p>
                  </a:txBody>
                  <a:tcPr marL="9525" marR="9525" marT="9525" marB="0" anchor="ctr"/>
                </a:tc>
                <a:extLst>
                  <a:ext uri="{0D108BD9-81ED-4DB2-BD59-A6C34878D82A}">
                    <a16:rowId xmlns:a16="http://schemas.microsoft.com/office/drawing/2014/main" val="1177745268"/>
                  </a:ext>
                </a:extLst>
              </a:tr>
              <a:tr h="370840">
                <a:tc>
                  <a:txBody>
                    <a:bodyPr/>
                    <a:lstStyle/>
                    <a:p>
                      <a:pPr algn="l" fontAlgn="ctr"/>
                      <a:r>
                        <a:rPr lang="de-CH" sz="1800" b="0" i="0" u="none" strike="noStrike">
                          <a:solidFill>
                            <a:srgbClr val="000000"/>
                          </a:solidFill>
                          <a:effectLst/>
                          <a:latin typeface="Futura Bk BT" panose="020B0502020204020303" pitchFamily="34" charset="0"/>
                        </a:rPr>
                        <a:t>Selbstfinanzierungsgrad</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25.55%</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47.68%</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72.58%</a:t>
                      </a:r>
                    </a:p>
                  </a:txBody>
                  <a:tcPr marL="9525" marR="9525" marT="9525" marB="0" anchor="ctr"/>
                </a:tc>
                <a:extLst>
                  <a:ext uri="{0D108BD9-81ED-4DB2-BD59-A6C34878D82A}">
                    <a16:rowId xmlns:a16="http://schemas.microsoft.com/office/drawing/2014/main" val="1342571383"/>
                  </a:ext>
                </a:extLst>
              </a:tr>
              <a:tr h="370840">
                <a:tc>
                  <a:txBody>
                    <a:bodyPr/>
                    <a:lstStyle/>
                    <a:p>
                      <a:pPr algn="l" fontAlgn="ctr"/>
                      <a:r>
                        <a:rPr lang="de-CH" sz="1800" b="0" i="0" u="none" strike="noStrike">
                          <a:solidFill>
                            <a:srgbClr val="000000"/>
                          </a:solidFill>
                          <a:effectLst/>
                          <a:latin typeface="Futura Bk BT" panose="020B0502020204020303" pitchFamily="34" charset="0"/>
                        </a:rPr>
                        <a:t>Nettoverschuldungsquotient</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98.55%</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68.30%</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39.69%</a:t>
                      </a:r>
                    </a:p>
                  </a:txBody>
                  <a:tcPr marL="9525" marR="9525" marT="9525" marB="0" anchor="ctr"/>
                </a:tc>
                <a:extLst>
                  <a:ext uri="{0D108BD9-81ED-4DB2-BD59-A6C34878D82A}">
                    <a16:rowId xmlns:a16="http://schemas.microsoft.com/office/drawing/2014/main" val="513855068"/>
                  </a:ext>
                </a:extLst>
              </a:tr>
              <a:tr h="370840">
                <a:tc>
                  <a:txBody>
                    <a:bodyPr/>
                    <a:lstStyle/>
                    <a:p>
                      <a:pPr algn="l" fontAlgn="ctr"/>
                      <a:r>
                        <a:rPr lang="de-CH" sz="1800" b="0" i="0" u="none" strike="noStrike">
                          <a:solidFill>
                            <a:srgbClr val="000000"/>
                          </a:solidFill>
                          <a:effectLst/>
                          <a:latin typeface="Futura Bk BT" panose="020B0502020204020303" pitchFamily="34" charset="0"/>
                        </a:rPr>
                        <a:t>Zinsbelastungsanteil</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0.79%</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0.37%</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0.12%</a:t>
                      </a:r>
                    </a:p>
                  </a:txBody>
                  <a:tcPr marL="9525" marR="9525" marT="9525" marB="0" anchor="ctr"/>
                </a:tc>
                <a:extLst>
                  <a:ext uri="{0D108BD9-81ED-4DB2-BD59-A6C34878D82A}">
                    <a16:rowId xmlns:a16="http://schemas.microsoft.com/office/drawing/2014/main" val="4095898294"/>
                  </a:ext>
                </a:extLst>
              </a:tr>
              <a:tr h="370840">
                <a:tc>
                  <a:txBody>
                    <a:bodyPr/>
                    <a:lstStyle/>
                    <a:p>
                      <a:pPr algn="l" fontAlgn="ctr"/>
                      <a:r>
                        <a:rPr lang="de-CH" sz="1800" b="0" i="0" u="none" strike="noStrike">
                          <a:solidFill>
                            <a:srgbClr val="000000"/>
                          </a:solidFill>
                          <a:effectLst/>
                          <a:latin typeface="Futura Bk BT" panose="020B0502020204020303" pitchFamily="34" charset="0"/>
                        </a:rPr>
                        <a:t>Investitionsanteil</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26.56%</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29.91%</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26.87%</a:t>
                      </a:r>
                    </a:p>
                  </a:txBody>
                  <a:tcPr marL="9525" marR="9525" marT="9525" marB="0" anchor="ctr"/>
                </a:tc>
                <a:extLst>
                  <a:ext uri="{0D108BD9-81ED-4DB2-BD59-A6C34878D82A}">
                    <a16:rowId xmlns:a16="http://schemas.microsoft.com/office/drawing/2014/main" val="2661361945"/>
                  </a:ext>
                </a:extLst>
              </a:tr>
              <a:tr h="370840">
                <a:tc>
                  <a:txBody>
                    <a:bodyPr/>
                    <a:lstStyle/>
                    <a:p>
                      <a:pPr algn="l" fontAlgn="ctr"/>
                      <a:r>
                        <a:rPr lang="de-CH" sz="1800" b="0" i="0" u="none" strike="noStrike">
                          <a:solidFill>
                            <a:srgbClr val="000000"/>
                          </a:solidFill>
                          <a:effectLst/>
                          <a:latin typeface="Futura Bk BT" panose="020B0502020204020303" pitchFamily="34" charset="0"/>
                        </a:rPr>
                        <a:t>Selbstfinanzierungsanteil</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7.66%</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14.78%</a:t>
                      </a:r>
                    </a:p>
                  </a:txBody>
                  <a:tcPr marL="9525" marR="9525" marT="9525" marB="0" anchor="ctr"/>
                </a:tc>
                <a:tc>
                  <a:txBody>
                    <a:bodyPr/>
                    <a:lstStyle/>
                    <a:p>
                      <a:pPr algn="r" fontAlgn="ctr"/>
                      <a:r>
                        <a:rPr lang="de-CH" sz="1800" b="0" i="0" u="none" strike="noStrike">
                          <a:solidFill>
                            <a:srgbClr val="000000"/>
                          </a:solidFill>
                          <a:effectLst/>
                          <a:latin typeface="Futura Bk BT" panose="020B0502020204020303" pitchFamily="34" charset="0"/>
                        </a:rPr>
                        <a:t>18.68%</a:t>
                      </a:r>
                    </a:p>
                  </a:txBody>
                  <a:tcPr marL="9525" marR="9525" marT="9525" marB="0" anchor="ctr"/>
                </a:tc>
                <a:extLst>
                  <a:ext uri="{0D108BD9-81ED-4DB2-BD59-A6C34878D82A}">
                    <a16:rowId xmlns:a16="http://schemas.microsoft.com/office/drawing/2014/main" val="1684570887"/>
                  </a:ext>
                </a:extLst>
              </a:tr>
            </a:tbl>
          </a:graphicData>
        </a:graphic>
      </p:graphicFrame>
    </p:spTree>
    <p:extLst>
      <p:ext uri="{BB962C8B-B14F-4D97-AF65-F5344CB8AC3E}">
        <p14:creationId xmlns:p14="http://schemas.microsoft.com/office/powerpoint/2010/main" val="718418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12</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 </a:t>
            </a:r>
            <a:r>
              <a:rPr lang="de-CH" sz="2400" b="0">
                <a:latin typeface="Futura Md BT" panose="020B0602020204020303" pitchFamily="34" charset="0"/>
              </a:rPr>
              <a:t>– Erfolgsrechnung</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9131893" cy="2236568"/>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lvl="1"/>
            <a:endParaRPr lang="de-CH" sz="1800" b="0" kern="0"/>
          </a:p>
          <a:p>
            <a:pPr marL="271456" lvl="1" indent="0">
              <a:buNone/>
            </a:pPr>
            <a:endParaRPr lang="de-CH" sz="2200" b="1" u="sng" kern="0">
              <a:latin typeface="Futura Bk BT" panose="020B0502020204020303" pitchFamily="34" charset="0"/>
            </a:endParaRPr>
          </a:p>
        </p:txBody>
      </p:sp>
      <p:graphicFrame>
        <p:nvGraphicFramePr>
          <p:cNvPr id="12" name="Tabelle 2">
            <a:extLst>
              <a:ext uri="{FF2B5EF4-FFF2-40B4-BE49-F238E27FC236}">
                <a16:creationId xmlns:a16="http://schemas.microsoft.com/office/drawing/2014/main" id="{788EF964-0B64-4B17-BD8B-9F44406E32B6}"/>
              </a:ext>
            </a:extLst>
          </p:cNvPr>
          <p:cNvGraphicFramePr>
            <a:graphicFrameLocks noGrp="1"/>
          </p:cNvGraphicFramePr>
          <p:nvPr>
            <p:extLst>
              <p:ext uri="{D42A27DB-BD31-4B8C-83A1-F6EECF244321}">
                <p14:modId xmlns:p14="http://schemas.microsoft.com/office/powerpoint/2010/main" val="2773523403"/>
              </p:ext>
            </p:extLst>
          </p:nvPr>
        </p:nvGraphicFramePr>
        <p:xfrm>
          <a:off x="260068" y="1049848"/>
          <a:ext cx="6036457" cy="5158740"/>
        </p:xfrm>
        <a:graphic>
          <a:graphicData uri="http://schemas.openxmlformats.org/drawingml/2006/table">
            <a:tbl>
              <a:tblPr firstRow="1" bandRow="1">
                <a:tableStyleId>{5C22544A-7EE6-4342-B048-85BDC9FD1C3A}</a:tableStyleId>
              </a:tblPr>
              <a:tblGrid>
                <a:gridCol w="4713821">
                  <a:extLst>
                    <a:ext uri="{9D8B030D-6E8A-4147-A177-3AD203B41FA5}">
                      <a16:colId xmlns:a16="http://schemas.microsoft.com/office/drawing/2014/main" val="881469338"/>
                    </a:ext>
                  </a:extLst>
                </a:gridCol>
                <a:gridCol w="742204">
                  <a:extLst>
                    <a:ext uri="{9D8B030D-6E8A-4147-A177-3AD203B41FA5}">
                      <a16:colId xmlns:a16="http://schemas.microsoft.com/office/drawing/2014/main" val="2489680412"/>
                    </a:ext>
                  </a:extLst>
                </a:gridCol>
                <a:gridCol w="580432">
                  <a:extLst>
                    <a:ext uri="{9D8B030D-6E8A-4147-A177-3AD203B41FA5}">
                      <a16:colId xmlns:a16="http://schemas.microsoft.com/office/drawing/2014/main" val="1933294265"/>
                    </a:ext>
                  </a:extLst>
                </a:gridCol>
              </a:tblGrid>
              <a:tr h="213393">
                <a:tc>
                  <a:txBody>
                    <a:bodyPr/>
                    <a:lstStyle/>
                    <a:p>
                      <a:pPr algn="l" fontAlgn="ctr"/>
                      <a:r>
                        <a:rPr lang="de-CH" sz="1600" b="1" i="0" u="none" strike="noStrike">
                          <a:solidFill>
                            <a:schemeClr val="bg1"/>
                          </a:solidFill>
                          <a:effectLst/>
                          <a:latin typeface="Futura Bk BT" panose="020B0502020204020303" pitchFamily="34" charset="0"/>
                        </a:rPr>
                        <a:t>Sachgruppengliederung</a:t>
                      </a:r>
                    </a:p>
                  </a:txBody>
                  <a:tcPr marL="9525" marR="9525" marT="9525" marB="0" anchor="ctr"/>
                </a:tc>
                <a:tc>
                  <a:txBody>
                    <a:bodyPr/>
                    <a:lstStyle/>
                    <a:p>
                      <a:pPr algn="r" fontAlgn="ctr"/>
                      <a:r>
                        <a:rPr lang="de-CH" sz="1600" b="1" i="0" u="none" strike="noStrike">
                          <a:solidFill>
                            <a:schemeClr val="bg1"/>
                          </a:solidFill>
                          <a:effectLst/>
                          <a:latin typeface="Futura Bk BT" panose="020B0502020204020303" pitchFamily="34" charset="0"/>
                        </a:rPr>
                        <a:t>TCHF</a:t>
                      </a:r>
                    </a:p>
                  </a:txBody>
                  <a:tcPr marL="9525" marR="9525" marT="9525" marB="0" anchor="ctr"/>
                </a:tc>
                <a:tc>
                  <a:txBody>
                    <a:bodyPr/>
                    <a:lstStyle/>
                    <a:p>
                      <a:pPr algn="r" fontAlgn="ctr"/>
                      <a:r>
                        <a:rPr lang="de-CH" sz="1600" b="1" i="0" u="none" strike="noStrike">
                          <a:solidFill>
                            <a:schemeClr val="bg1"/>
                          </a:solidFill>
                          <a:effectLst/>
                          <a:latin typeface="Futura Bk BT" panose="020B0502020204020303" pitchFamily="34" charset="0"/>
                        </a:rPr>
                        <a:t>%</a:t>
                      </a:r>
                    </a:p>
                  </a:txBody>
                  <a:tcPr marL="9525" marR="9525" marT="9525" marB="0" anchor="ctr"/>
                </a:tc>
                <a:extLst>
                  <a:ext uri="{0D108BD9-81ED-4DB2-BD59-A6C34878D82A}">
                    <a16:rowId xmlns:a16="http://schemas.microsoft.com/office/drawing/2014/main" val="3474686976"/>
                  </a:ext>
                </a:extLst>
              </a:tr>
              <a:tr h="210903">
                <a:tc>
                  <a:txBody>
                    <a:bodyPr/>
                    <a:lstStyle/>
                    <a:p>
                      <a:pPr algn="l" fontAlgn="ctr"/>
                      <a:r>
                        <a:rPr lang="de-CH" sz="1600" b="1" i="0" u="none" strike="noStrike">
                          <a:solidFill>
                            <a:schemeClr val="tx1"/>
                          </a:solidFill>
                          <a:effectLst/>
                          <a:latin typeface="Futura Bk BT" panose="020B0502020204020303" pitchFamily="34" charset="0"/>
                        </a:rPr>
                        <a:t>Aufwand</a:t>
                      </a:r>
                    </a:p>
                  </a:txBody>
                  <a:tcPr marL="9525" marR="9525" marT="9525" marB="0" anchor="ctr"/>
                </a:tc>
                <a:tc>
                  <a:txBody>
                    <a:bodyPr/>
                    <a:lstStyle/>
                    <a:p>
                      <a:pPr algn="r" fontAlgn="t"/>
                      <a:r>
                        <a:rPr lang="de-CH" sz="1600" b="1" i="0" u="none" strike="noStrike">
                          <a:solidFill>
                            <a:srgbClr val="000000"/>
                          </a:solidFill>
                          <a:effectLst/>
                          <a:latin typeface="Futura Bk BT" panose="020B0502020204020303" pitchFamily="34" charset="0"/>
                        </a:rPr>
                        <a:t>31’399</a:t>
                      </a:r>
                    </a:p>
                  </a:txBody>
                  <a:tcPr marL="0" marR="0" marT="0" marB="0"/>
                </a:tc>
                <a:tc>
                  <a:txBody>
                    <a:bodyPr/>
                    <a:lstStyle/>
                    <a:p>
                      <a:pPr algn="r" fontAlgn="ctr"/>
                      <a:endParaRPr lang="de-CH" sz="1600" b="1" i="0" u="none" strike="noStrike">
                        <a:solidFill>
                          <a:srgbClr val="00B050"/>
                        </a:solidFill>
                        <a:effectLst/>
                        <a:latin typeface="Futura Bk BT" panose="020B0502020204020303" pitchFamily="34" charset="0"/>
                      </a:endParaRPr>
                    </a:p>
                  </a:txBody>
                  <a:tcPr marL="9525" marR="9525" marT="9525" marB="0" anchor="ctr"/>
                </a:tc>
                <a:extLst>
                  <a:ext uri="{0D108BD9-81ED-4DB2-BD59-A6C34878D82A}">
                    <a16:rowId xmlns:a16="http://schemas.microsoft.com/office/drawing/2014/main" val="228045280"/>
                  </a:ext>
                </a:extLst>
              </a:tr>
              <a:tr h="210903">
                <a:tc>
                  <a:txBody>
                    <a:bodyPr/>
                    <a:lstStyle/>
                    <a:p>
                      <a:pPr algn="l" fontAlgn="t"/>
                      <a:r>
                        <a:rPr lang="de-CH" sz="1600" b="0" i="0" u="none" strike="noStrike">
                          <a:solidFill>
                            <a:srgbClr val="000000"/>
                          </a:solidFill>
                          <a:effectLst/>
                          <a:latin typeface="Futura Bk BT" panose="020B0502020204020303" pitchFamily="34" charset="0"/>
                        </a:rPr>
                        <a:t>30 Personalaufwand</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5’245</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17%</a:t>
                      </a:r>
                    </a:p>
                  </a:txBody>
                  <a:tcPr marL="0" marR="0" marT="0" marB="0" anchor="b"/>
                </a:tc>
                <a:extLst>
                  <a:ext uri="{0D108BD9-81ED-4DB2-BD59-A6C34878D82A}">
                    <a16:rowId xmlns:a16="http://schemas.microsoft.com/office/drawing/2014/main" val="2272220165"/>
                  </a:ext>
                </a:extLst>
              </a:tr>
              <a:tr h="210903">
                <a:tc>
                  <a:txBody>
                    <a:bodyPr/>
                    <a:lstStyle/>
                    <a:p>
                      <a:pPr algn="l" fontAlgn="t"/>
                      <a:r>
                        <a:rPr lang="de-CH" sz="1600" b="0" i="0" u="none" strike="noStrike">
                          <a:solidFill>
                            <a:srgbClr val="000000"/>
                          </a:solidFill>
                          <a:effectLst/>
                          <a:latin typeface="Futura Bk BT" panose="020B0502020204020303" pitchFamily="34" charset="0"/>
                        </a:rPr>
                        <a:t>31 Sach- und übriger Betriebsaufwand</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4’851</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15%</a:t>
                      </a:r>
                    </a:p>
                  </a:txBody>
                  <a:tcPr marL="0" marR="0" marT="0" marB="0" anchor="b"/>
                </a:tc>
                <a:extLst>
                  <a:ext uri="{0D108BD9-81ED-4DB2-BD59-A6C34878D82A}">
                    <a16:rowId xmlns:a16="http://schemas.microsoft.com/office/drawing/2014/main" val="2350513816"/>
                  </a:ext>
                </a:extLst>
              </a:tr>
              <a:tr h="210903">
                <a:tc>
                  <a:txBody>
                    <a:bodyPr/>
                    <a:lstStyle/>
                    <a:p>
                      <a:pPr algn="l" fontAlgn="t"/>
                      <a:r>
                        <a:rPr lang="de-CH" sz="1600" b="0" i="0" u="none" strike="noStrike">
                          <a:solidFill>
                            <a:srgbClr val="000000"/>
                          </a:solidFill>
                          <a:effectLst/>
                          <a:latin typeface="Futura Bk BT" panose="020B0502020204020303" pitchFamily="34" charset="0"/>
                        </a:rPr>
                        <a:t>33 Abschreibungen Verwaltungsvermögen</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2’137</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7%</a:t>
                      </a:r>
                    </a:p>
                  </a:txBody>
                  <a:tcPr marL="0" marR="0" marT="0" marB="0" anchor="b"/>
                </a:tc>
                <a:extLst>
                  <a:ext uri="{0D108BD9-81ED-4DB2-BD59-A6C34878D82A}">
                    <a16:rowId xmlns:a16="http://schemas.microsoft.com/office/drawing/2014/main" val="482876909"/>
                  </a:ext>
                </a:extLst>
              </a:tr>
              <a:tr h="210903">
                <a:tc>
                  <a:txBody>
                    <a:bodyPr/>
                    <a:lstStyle/>
                    <a:p>
                      <a:pPr algn="l" fontAlgn="t"/>
                      <a:r>
                        <a:rPr lang="de-CH" sz="1600" b="0" i="0" u="none" strike="noStrike">
                          <a:solidFill>
                            <a:srgbClr val="000000"/>
                          </a:solidFill>
                          <a:effectLst/>
                          <a:latin typeface="Futura Bk BT" panose="020B0502020204020303" pitchFamily="34" charset="0"/>
                        </a:rPr>
                        <a:t>34 Finanzaufwand</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338</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1%</a:t>
                      </a:r>
                    </a:p>
                  </a:txBody>
                  <a:tcPr marL="0" marR="0" marT="0" marB="0" anchor="b"/>
                </a:tc>
                <a:extLst>
                  <a:ext uri="{0D108BD9-81ED-4DB2-BD59-A6C34878D82A}">
                    <a16:rowId xmlns:a16="http://schemas.microsoft.com/office/drawing/2014/main" val="1792060616"/>
                  </a:ext>
                </a:extLst>
              </a:tr>
              <a:tr h="210903">
                <a:tc>
                  <a:txBody>
                    <a:bodyPr/>
                    <a:lstStyle/>
                    <a:p>
                      <a:pPr algn="l" fontAlgn="t"/>
                      <a:r>
                        <a:rPr lang="de-DE" sz="1600" b="0" i="0" u="none" strike="noStrike">
                          <a:solidFill>
                            <a:srgbClr val="000000"/>
                          </a:solidFill>
                          <a:effectLst/>
                          <a:latin typeface="Futura Bk BT" panose="020B0502020204020303" pitchFamily="34" charset="0"/>
                        </a:rPr>
                        <a:t>35 Einlagen in Fonds und Spezialfinanzierungen</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846</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3%</a:t>
                      </a:r>
                    </a:p>
                  </a:txBody>
                  <a:tcPr marL="0" marR="0" marT="0" marB="0" anchor="b"/>
                </a:tc>
                <a:extLst>
                  <a:ext uri="{0D108BD9-81ED-4DB2-BD59-A6C34878D82A}">
                    <a16:rowId xmlns:a16="http://schemas.microsoft.com/office/drawing/2014/main" val="2305338900"/>
                  </a:ext>
                </a:extLst>
              </a:tr>
              <a:tr h="210903">
                <a:tc>
                  <a:txBody>
                    <a:bodyPr/>
                    <a:lstStyle/>
                    <a:p>
                      <a:pPr algn="l" fontAlgn="t"/>
                      <a:r>
                        <a:rPr lang="de-CH" sz="1600" b="0" i="0" u="none" strike="noStrike">
                          <a:solidFill>
                            <a:srgbClr val="000000"/>
                          </a:solidFill>
                          <a:effectLst/>
                          <a:latin typeface="Futura Bk BT" panose="020B0502020204020303" pitchFamily="34" charset="0"/>
                        </a:rPr>
                        <a:t>36 Transferaufwand</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17’021</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54%</a:t>
                      </a:r>
                    </a:p>
                  </a:txBody>
                  <a:tcPr marL="0" marR="0" marT="0" marB="0" anchor="b"/>
                </a:tc>
                <a:extLst>
                  <a:ext uri="{0D108BD9-81ED-4DB2-BD59-A6C34878D82A}">
                    <a16:rowId xmlns:a16="http://schemas.microsoft.com/office/drawing/2014/main" val="2725116556"/>
                  </a:ext>
                </a:extLst>
              </a:tr>
              <a:tr h="210903">
                <a:tc>
                  <a:txBody>
                    <a:bodyPr/>
                    <a:lstStyle/>
                    <a:p>
                      <a:pPr algn="l" fontAlgn="t"/>
                      <a:r>
                        <a:rPr lang="de-CH" sz="1600" b="0" i="0" u="none" strike="noStrike">
                          <a:solidFill>
                            <a:srgbClr val="000000"/>
                          </a:solidFill>
                          <a:effectLst/>
                          <a:latin typeface="Futura Bk BT" panose="020B0502020204020303" pitchFamily="34" charset="0"/>
                        </a:rPr>
                        <a:t>37 Durchlaufende Beiträge</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19</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0%</a:t>
                      </a:r>
                    </a:p>
                  </a:txBody>
                  <a:tcPr marL="0" marR="0" marT="0" marB="0" anchor="b"/>
                </a:tc>
                <a:extLst>
                  <a:ext uri="{0D108BD9-81ED-4DB2-BD59-A6C34878D82A}">
                    <a16:rowId xmlns:a16="http://schemas.microsoft.com/office/drawing/2014/main" val="1198533996"/>
                  </a:ext>
                </a:extLst>
              </a:tr>
              <a:tr h="210903">
                <a:tc>
                  <a:txBody>
                    <a:bodyPr/>
                    <a:lstStyle/>
                    <a:p>
                      <a:pPr algn="l" fontAlgn="t"/>
                      <a:r>
                        <a:rPr lang="de-CH" sz="1600" b="0" i="0" u="none" strike="noStrike">
                          <a:solidFill>
                            <a:srgbClr val="000000"/>
                          </a:solidFill>
                          <a:effectLst/>
                          <a:latin typeface="Futura Bk BT" panose="020B0502020204020303" pitchFamily="34" charset="0"/>
                        </a:rPr>
                        <a:t>39 Interne Verrechnungen</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941</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3%</a:t>
                      </a:r>
                    </a:p>
                  </a:txBody>
                  <a:tcPr marL="0" marR="0" marT="0" marB="0" anchor="b"/>
                </a:tc>
                <a:extLst>
                  <a:ext uri="{0D108BD9-81ED-4DB2-BD59-A6C34878D82A}">
                    <a16:rowId xmlns:a16="http://schemas.microsoft.com/office/drawing/2014/main" val="2299910924"/>
                  </a:ext>
                </a:extLst>
              </a:tr>
              <a:tr h="210903">
                <a:tc>
                  <a:txBody>
                    <a:bodyPr/>
                    <a:lstStyle/>
                    <a:p>
                      <a:pPr algn="l" fontAlgn="ctr"/>
                      <a:r>
                        <a:rPr lang="de-CH" sz="1600" b="1" i="0" u="none" strike="noStrike">
                          <a:solidFill>
                            <a:schemeClr val="tx1"/>
                          </a:solidFill>
                          <a:effectLst/>
                          <a:latin typeface="Futura Bk BT" panose="020B0502020204020303" pitchFamily="34" charset="0"/>
                        </a:rPr>
                        <a:t>Ertrag</a:t>
                      </a:r>
                    </a:p>
                  </a:txBody>
                  <a:tcPr marL="9525" marR="9525" marT="9525" marB="0" anchor="ctr"/>
                </a:tc>
                <a:tc>
                  <a:txBody>
                    <a:bodyPr/>
                    <a:lstStyle/>
                    <a:p>
                      <a:pPr algn="r" fontAlgn="t"/>
                      <a:r>
                        <a:rPr lang="de-CH" sz="1600" b="1" i="0" u="none" strike="noStrike">
                          <a:solidFill>
                            <a:srgbClr val="000000"/>
                          </a:solidFill>
                          <a:effectLst/>
                          <a:latin typeface="Futura Bk BT" panose="020B0502020204020303" pitchFamily="34" charset="0"/>
                        </a:rPr>
                        <a:t>31’210</a:t>
                      </a:r>
                    </a:p>
                  </a:txBody>
                  <a:tcPr marL="0" marR="0" marT="0" marB="0"/>
                </a:tc>
                <a:tc>
                  <a:txBody>
                    <a:bodyPr/>
                    <a:lstStyle/>
                    <a:p>
                      <a:pPr algn="r" fontAlgn="ctr"/>
                      <a:endParaRPr lang="de-CH" sz="1600" b="1" i="0" u="none" strike="noStrike">
                        <a:solidFill>
                          <a:srgbClr val="00B050"/>
                        </a:solidFill>
                        <a:effectLst/>
                        <a:latin typeface="Futura Bk BT" panose="020B0502020204020303" pitchFamily="34" charset="0"/>
                      </a:endParaRPr>
                    </a:p>
                  </a:txBody>
                  <a:tcPr marL="9525" marR="9525" marT="9525" marB="0" anchor="ctr"/>
                </a:tc>
                <a:extLst>
                  <a:ext uri="{0D108BD9-81ED-4DB2-BD59-A6C34878D82A}">
                    <a16:rowId xmlns:a16="http://schemas.microsoft.com/office/drawing/2014/main" val="469745462"/>
                  </a:ext>
                </a:extLst>
              </a:tr>
              <a:tr h="210903">
                <a:tc>
                  <a:txBody>
                    <a:bodyPr/>
                    <a:lstStyle/>
                    <a:p>
                      <a:pPr algn="l" fontAlgn="t"/>
                      <a:r>
                        <a:rPr lang="de-CH" sz="1600" b="0" i="0" u="none" strike="noStrike">
                          <a:solidFill>
                            <a:srgbClr val="000000"/>
                          </a:solidFill>
                          <a:effectLst/>
                          <a:latin typeface="Futura Bk BT" panose="020B0502020204020303" pitchFamily="34" charset="0"/>
                        </a:rPr>
                        <a:t>40 Fiskalertrag</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21’700</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70%</a:t>
                      </a:r>
                    </a:p>
                  </a:txBody>
                  <a:tcPr marL="0" marR="0" marT="0" marB="0" anchor="b"/>
                </a:tc>
                <a:extLst>
                  <a:ext uri="{0D108BD9-81ED-4DB2-BD59-A6C34878D82A}">
                    <a16:rowId xmlns:a16="http://schemas.microsoft.com/office/drawing/2014/main" val="1167793817"/>
                  </a:ext>
                </a:extLst>
              </a:tr>
              <a:tr h="210903">
                <a:tc>
                  <a:txBody>
                    <a:bodyPr/>
                    <a:lstStyle/>
                    <a:p>
                      <a:pPr algn="l" fontAlgn="t"/>
                      <a:r>
                        <a:rPr lang="de-CH" sz="1600" b="0" i="0" u="none" strike="noStrike">
                          <a:solidFill>
                            <a:srgbClr val="000000"/>
                          </a:solidFill>
                          <a:effectLst/>
                          <a:latin typeface="Futura Bk BT" panose="020B0502020204020303" pitchFamily="34" charset="0"/>
                        </a:rPr>
                        <a:t>42 Entgelte</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3’328</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11%</a:t>
                      </a:r>
                    </a:p>
                  </a:txBody>
                  <a:tcPr marL="0" marR="0" marT="0" marB="0" anchor="b"/>
                </a:tc>
                <a:extLst>
                  <a:ext uri="{0D108BD9-81ED-4DB2-BD59-A6C34878D82A}">
                    <a16:rowId xmlns:a16="http://schemas.microsoft.com/office/drawing/2014/main" val="3528101360"/>
                  </a:ext>
                </a:extLst>
              </a:tr>
              <a:tr h="210903">
                <a:tc>
                  <a:txBody>
                    <a:bodyPr/>
                    <a:lstStyle/>
                    <a:p>
                      <a:pPr algn="l" fontAlgn="t"/>
                      <a:r>
                        <a:rPr lang="de-CH" sz="1600" b="0" i="0" u="none" strike="noStrike">
                          <a:solidFill>
                            <a:srgbClr val="000000"/>
                          </a:solidFill>
                          <a:effectLst/>
                          <a:latin typeface="Futura Bk BT" panose="020B0502020204020303" pitchFamily="34" charset="0"/>
                        </a:rPr>
                        <a:t>43 Verschiedene Erträge</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17</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0%</a:t>
                      </a:r>
                    </a:p>
                  </a:txBody>
                  <a:tcPr marL="0" marR="0" marT="0" marB="0" anchor="b"/>
                </a:tc>
                <a:extLst>
                  <a:ext uri="{0D108BD9-81ED-4DB2-BD59-A6C34878D82A}">
                    <a16:rowId xmlns:a16="http://schemas.microsoft.com/office/drawing/2014/main" val="962085025"/>
                  </a:ext>
                </a:extLst>
              </a:tr>
              <a:tr h="210903">
                <a:tc>
                  <a:txBody>
                    <a:bodyPr/>
                    <a:lstStyle/>
                    <a:p>
                      <a:pPr algn="l" fontAlgn="t"/>
                      <a:r>
                        <a:rPr lang="de-CH" sz="1600" b="0" i="0" u="none" strike="noStrike">
                          <a:solidFill>
                            <a:srgbClr val="000000"/>
                          </a:solidFill>
                          <a:effectLst/>
                          <a:latin typeface="Futura Bk BT" panose="020B0502020204020303" pitchFamily="34" charset="0"/>
                        </a:rPr>
                        <a:t>44 Finanzertrag</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1’280</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4%</a:t>
                      </a:r>
                    </a:p>
                  </a:txBody>
                  <a:tcPr marL="0" marR="0" marT="0" marB="0" anchor="b"/>
                </a:tc>
                <a:extLst>
                  <a:ext uri="{0D108BD9-81ED-4DB2-BD59-A6C34878D82A}">
                    <a16:rowId xmlns:a16="http://schemas.microsoft.com/office/drawing/2014/main" val="2693489974"/>
                  </a:ext>
                </a:extLst>
              </a:tr>
              <a:tr h="210903">
                <a:tc>
                  <a:txBody>
                    <a:bodyPr/>
                    <a:lstStyle/>
                    <a:p>
                      <a:pPr algn="l" fontAlgn="t"/>
                      <a:r>
                        <a:rPr lang="de-DE" sz="1600" b="0" i="0" u="none" strike="noStrike">
                          <a:solidFill>
                            <a:srgbClr val="000000"/>
                          </a:solidFill>
                          <a:effectLst/>
                          <a:latin typeface="Futura Bk BT" panose="020B0502020204020303" pitchFamily="34" charset="0"/>
                        </a:rPr>
                        <a:t>45 Entnahmen aus Fonds und Spezialfinanzierungen</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91</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0%</a:t>
                      </a:r>
                    </a:p>
                  </a:txBody>
                  <a:tcPr marL="0" marR="0" marT="0" marB="0" anchor="b"/>
                </a:tc>
                <a:extLst>
                  <a:ext uri="{0D108BD9-81ED-4DB2-BD59-A6C34878D82A}">
                    <a16:rowId xmlns:a16="http://schemas.microsoft.com/office/drawing/2014/main" val="2069062164"/>
                  </a:ext>
                </a:extLst>
              </a:tr>
              <a:tr h="210903">
                <a:tc>
                  <a:txBody>
                    <a:bodyPr/>
                    <a:lstStyle/>
                    <a:p>
                      <a:pPr algn="l" fontAlgn="t"/>
                      <a:r>
                        <a:rPr lang="de-CH" sz="1600" b="0" i="0" u="none" strike="noStrike">
                          <a:solidFill>
                            <a:srgbClr val="000000"/>
                          </a:solidFill>
                          <a:effectLst/>
                          <a:latin typeface="Futura Bk BT" panose="020B0502020204020303" pitchFamily="34" charset="0"/>
                        </a:rPr>
                        <a:t>46 Transferertrag</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3’759</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12%</a:t>
                      </a:r>
                    </a:p>
                  </a:txBody>
                  <a:tcPr marL="0" marR="0" marT="0" marB="0" anchor="b"/>
                </a:tc>
                <a:extLst>
                  <a:ext uri="{0D108BD9-81ED-4DB2-BD59-A6C34878D82A}">
                    <a16:rowId xmlns:a16="http://schemas.microsoft.com/office/drawing/2014/main" val="3831437961"/>
                  </a:ext>
                </a:extLst>
              </a:tr>
              <a:tr h="210903">
                <a:tc>
                  <a:txBody>
                    <a:bodyPr/>
                    <a:lstStyle/>
                    <a:p>
                      <a:pPr algn="l" fontAlgn="t"/>
                      <a:r>
                        <a:rPr lang="de-CH" sz="1600" b="0" i="0" u="none" strike="noStrike">
                          <a:solidFill>
                            <a:srgbClr val="000000"/>
                          </a:solidFill>
                          <a:effectLst/>
                          <a:latin typeface="Futura Bk BT" panose="020B0502020204020303" pitchFamily="34" charset="0"/>
                        </a:rPr>
                        <a:t>48 Ausserordentlicher Ertrag</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92</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0%</a:t>
                      </a:r>
                    </a:p>
                  </a:txBody>
                  <a:tcPr marL="0" marR="0" marT="0" marB="0" anchor="b"/>
                </a:tc>
                <a:extLst>
                  <a:ext uri="{0D108BD9-81ED-4DB2-BD59-A6C34878D82A}">
                    <a16:rowId xmlns:a16="http://schemas.microsoft.com/office/drawing/2014/main" val="984437248"/>
                  </a:ext>
                </a:extLst>
              </a:tr>
              <a:tr h="210903">
                <a:tc>
                  <a:txBody>
                    <a:bodyPr/>
                    <a:lstStyle/>
                    <a:p>
                      <a:pPr algn="l" fontAlgn="t"/>
                      <a:r>
                        <a:rPr lang="de-CH" sz="1600" b="0" i="0" u="none" strike="noStrike">
                          <a:solidFill>
                            <a:srgbClr val="000000"/>
                          </a:solidFill>
                          <a:effectLst/>
                          <a:latin typeface="Futura Bk BT" panose="020B0502020204020303" pitchFamily="34" charset="0"/>
                        </a:rPr>
                        <a:t>49 Interne Verrechnungen</a:t>
                      </a:r>
                    </a:p>
                  </a:txBody>
                  <a:tcPr marL="0" marR="0" marT="0" marB="0"/>
                </a:tc>
                <a:tc>
                  <a:txBody>
                    <a:bodyPr/>
                    <a:lstStyle/>
                    <a:p>
                      <a:pPr algn="r" fontAlgn="t"/>
                      <a:r>
                        <a:rPr lang="de-CH" sz="1600" b="0" i="0" u="none" strike="noStrike">
                          <a:solidFill>
                            <a:srgbClr val="000000"/>
                          </a:solidFill>
                          <a:effectLst/>
                          <a:latin typeface="Futura Bk BT" panose="020B0502020204020303" pitchFamily="34" charset="0"/>
                        </a:rPr>
                        <a:t>941</a:t>
                      </a:r>
                    </a:p>
                  </a:txBody>
                  <a:tcPr marL="0" marR="0" marT="0" marB="0"/>
                </a:tc>
                <a:tc>
                  <a:txBody>
                    <a:bodyPr/>
                    <a:lstStyle/>
                    <a:p>
                      <a:pPr algn="r" fontAlgn="b"/>
                      <a:r>
                        <a:rPr lang="de-CH" sz="1600" b="0" i="0" u="none" strike="noStrike">
                          <a:solidFill>
                            <a:srgbClr val="000000"/>
                          </a:solidFill>
                          <a:effectLst/>
                          <a:latin typeface="Futura Bk BT" panose="020B0502020204020303" pitchFamily="34" charset="0"/>
                        </a:rPr>
                        <a:t>3%</a:t>
                      </a:r>
                    </a:p>
                  </a:txBody>
                  <a:tcPr marL="0" marR="0" marT="0" marB="0" anchor="b"/>
                </a:tc>
                <a:extLst>
                  <a:ext uri="{0D108BD9-81ED-4DB2-BD59-A6C34878D82A}">
                    <a16:rowId xmlns:a16="http://schemas.microsoft.com/office/drawing/2014/main" val="676750830"/>
                  </a:ext>
                </a:extLst>
              </a:tr>
              <a:tr h="210903">
                <a:tc>
                  <a:txBody>
                    <a:bodyPr/>
                    <a:lstStyle/>
                    <a:p>
                      <a:pPr algn="l" fontAlgn="ctr"/>
                      <a:r>
                        <a:rPr lang="de-CH" sz="1600" b="1" i="0" u="none" strike="noStrike">
                          <a:solidFill>
                            <a:srgbClr val="FF0000"/>
                          </a:solidFill>
                          <a:effectLst/>
                          <a:latin typeface="Futura Bk BT" panose="020B0502020204020303" pitchFamily="34" charset="0"/>
                        </a:rPr>
                        <a:t>Ergebnis</a:t>
                      </a:r>
                    </a:p>
                  </a:txBody>
                  <a:tcPr marL="9525" marR="9525" marT="9525" marB="0" anchor="ctr"/>
                </a:tc>
                <a:tc>
                  <a:txBody>
                    <a:bodyPr/>
                    <a:lstStyle/>
                    <a:p>
                      <a:pPr algn="r" fontAlgn="ctr"/>
                      <a:r>
                        <a:rPr lang="de-CH" sz="1600" b="1" i="0" u="none" strike="noStrike">
                          <a:solidFill>
                            <a:srgbClr val="FF0000"/>
                          </a:solidFill>
                          <a:effectLst/>
                          <a:latin typeface="Futura Bk BT" panose="020B0502020204020303" pitchFamily="34" charset="0"/>
                        </a:rPr>
                        <a:t>189</a:t>
                      </a:r>
                    </a:p>
                  </a:txBody>
                  <a:tcPr marL="9525" marR="9525" marT="9525" marB="0" anchor="ctr"/>
                </a:tc>
                <a:tc>
                  <a:txBody>
                    <a:bodyPr/>
                    <a:lstStyle/>
                    <a:p>
                      <a:pPr algn="r" fontAlgn="ctr"/>
                      <a:endParaRPr lang="de-CH" sz="1600" b="1" i="0" u="none" strike="noStrike">
                        <a:solidFill>
                          <a:srgbClr val="00B050"/>
                        </a:solidFill>
                        <a:effectLst/>
                        <a:latin typeface="Futura Bk BT" panose="020B0502020204020303" pitchFamily="34" charset="0"/>
                      </a:endParaRPr>
                    </a:p>
                  </a:txBody>
                  <a:tcPr marL="9525" marR="9525" marT="9525" marB="0" anchor="ctr"/>
                </a:tc>
                <a:extLst>
                  <a:ext uri="{0D108BD9-81ED-4DB2-BD59-A6C34878D82A}">
                    <a16:rowId xmlns:a16="http://schemas.microsoft.com/office/drawing/2014/main" val="2342265379"/>
                  </a:ext>
                </a:extLst>
              </a:tr>
            </a:tbl>
          </a:graphicData>
        </a:graphic>
      </p:graphicFrame>
      <p:pic>
        <p:nvPicPr>
          <p:cNvPr id="9" name="Grafik 8">
            <a:extLst>
              <a:ext uri="{FF2B5EF4-FFF2-40B4-BE49-F238E27FC236}">
                <a16:creationId xmlns:a16="http://schemas.microsoft.com/office/drawing/2014/main" id="{F6DBED5E-429D-1CF6-D7E0-4F125E1E0A21}"/>
              </a:ext>
            </a:extLst>
          </p:cNvPr>
          <p:cNvPicPr>
            <a:picLocks noChangeAspect="1"/>
          </p:cNvPicPr>
          <p:nvPr/>
        </p:nvPicPr>
        <p:blipFill>
          <a:blip r:embed="rId4"/>
          <a:stretch>
            <a:fillRect/>
          </a:stretch>
        </p:blipFill>
        <p:spPr>
          <a:xfrm>
            <a:off x="6361190" y="555012"/>
            <a:ext cx="6036457" cy="6078185"/>
          </a:xfrm>
          <a:prstGeom prst="rect">
            <a:avLst/>
          </a:prstGeom>
        </p:spPr>
      </p:pic>
    </p:spTree>
    <p:extLst>
      <p:ext uri="{BB962C8B-B14F-4D97-AF65-F5344CB8AC3E}">
        <p14:creationId xmlns:p14="http://schemas.microsoft.com/office/powerpoint/2010/main" val="261767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 calcmode="lin" valueType="num">
                                      <p:cBhvr>
                                        <p:cTn id="9" dur="2000" fill="hold"/>
                                        <p:tgtEl>
                                          <p:spTgt spid="9"/>
                                        </p:tgtEl>
                                        <p:attrNameLst>
                                          <p:attrName>style.rotation</p:attrName>
                                        </p:attrNameLst>
                                      </p:cBhvr>
                                      <p:tavLst>
                                        <p:tav tm="0">
                                          <p:val>
                                            <p:fltVal val="90"/>
                                          </p:val>
                                        </p:tav>
                                        <p:tav tm="100000">
                                          <p:val>
                                            <p:fltVal val="0"/>
                                          </p:val>
                                        </p:tav>
                                      </p:tavLst>
                                    </p:anim>
                                    <p:animEffect transition="in" filter="fad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13</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 </a:t>
            </a:r>
            <a:r>
              <a:rPr lang="de-CH" sz="2400" b="0">
                <a:latin typeface="Futura Md BT" panose="020B0602020204020303" pitchFamily="34" charset="0"/>
              </a:rPr>
              <a:t>– Erfolgsrechnung</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9131893" cy="2236568"/>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lvl="1"/>
            <a:endParaRPr lang="de-CH" sz="1800" b="0" kern="0"/>
          </a:p>
          <a:p>
            <a:pPr marL="271456" lvl="1" indent="0">
              <a:buNone/>
            </a:pPr>
            <a:endParaRPr lang="de-CH" sz="2200" b="1" u="sng" kern="0">
              <a:latin typeface="Futura Bk BT" panose="020B0502020204020303" pitchFamily="34" charset="0"/>
            </a:endParaRPr>
          </a:p>
        </p:txBody>
      </p:sp>
      <p:graphicFrame>
        <p:nvGraphicFramePr>
          <p:cNvPr id="12" name="Tabelle 2">
            <a:extLst>
              <a:ext uri="{FF2B5EF4-FFF2-40B4-BE49-F238E27FC236}">
                <a16:creationId xmlns:a16="http://schemas.microsoft.com/office/drawing/2014/main" id="{2F58080B-A8FE-4743-B4C2-6DFBD4AD89C0}"/>
              </a:ext>
            </a:extLst>
          </p:cNvPr>
          <p:cNvGraphicFramePr>
            <a:graphicFrameLocks noGrp="1"/>
          </p:cNvGraphicFramePr>
          <p:nvPr>
            <p:extLst>
              <p:ext uri="{D42A27DB-BD31-4B8C-83A1-F6EECF244321}">
                <p14:modId xmlns:p14="http://schemas.microsoft.com/office/powerpoint/2010/main" val="2689277794"/>
              </p:ext>
            </p:extLst>
          </p:nvPr>
        </p:nvGraphicFramePr>
        <p:xfrm>
          <a:off x="280709" y="1626759"/>
          <a:ext cx="4844743" cy="4063712"/>
        </p:xfrm>
        <a:graphic>
          <a:graphicData uri="http://schemas.openxmlformats.org/drawingml/2006/table">
            <a:tbl>
              <a:tblPr firstRow="1" bandRow="1">
                <a:tableStyleId>{5C22544A-7EE6-4342-B048-85BDC9FD1C3A}</a:tableStyleId>
              </a:tblPr>
              <a:tblGrid>
                <a:gridCol w="3413676">
                  <a:extLst>
                    <a:ext uri="{9D8B030D-6E8A-4147-A177-3AD203B41FA5}">
                      <a16:colId xmlns:a16="http://schemas.microsoft.com/office/drawing/2014/main" val="1383824503"/>
                    </a:ext>
                  </a:extLst>
                </a:gridCol>
                <a:gridCol w="1431067">
                  <a:extLst>
                    <a:ext uri="{9D8B030D-6E8A-4147-A177-3AD203B41FA5}">
                      <a16:colId xmlns:a16="http://schemas.microsoft.com/office/drawing/2014/main" val="2029485188"/>
                    </a:ext>
                  </a:extLst>
                </a:gridCol>
              </a:tblGrid>
              <a:tr h="321457">
                <a:tc>
                  <a:txBody>
                    <a:bodyPr/>
                    <a:lstStyle/>
                    <a:p>
                      <a:pPr algn="l" fontAlgn="ctr"/>
                      <a:r>
                        <a:rPr lang="de-CH" sz="1700" b="1" i="0" u="none" strike="noStrike">
                          <a:solidFill>
                            <a:schemeClr val="bg1"/>
                          </a:solidFill>
                          <a:effectLst/>
                          <a:latin typeface="Futura Bk BT" panose="020B0502020204020303" pitchFamily="34" charset="0"/>
                        </a:rPr>
                        <a:t>Funktionale Gliederung</a:t>
                      </a:r>
                    </a:p>
                  </a:txBody>
                  <a:tcPr marL="9525" marR="9525" marT="9525" marB="0" anchor="ctr"/>
                </a:tc>
                <a:tc>
                  <a:txBody>
                    <a:bodyPr/>
                    <a:lstStyle/>
                    <a:p>
                      <a:pPr algn="r" fontAlgn="ctr"/>
                      <a:r>
                        <a:rPr lang="de-CH" sz="1700" b="1" i="0" u="none" strike="noStrike">
                          <a:solidFill>
                            <a:schemeClr val="bg1"/>
                          </a:solidFill>
                          <a:effectLst/>
                          <a:latin typeface="Futura Bk BT" panose="020B0502020204020303" pitchFamily="34" charset="0"/>
                        </a:rPr>
                        <a:t>Tausend CHF</a:t>
                      </a:r>
                    </a:p>
                  </a:txBody>
                  <a:tcPr marL="9525" marR="9525" marT="9525" marB="0" anchor="ctr"/>
                </a:tc>
                <a:extLst>
                  <a:ext uri="{0D108BD9-81ED-4DB2-BD59-A6C34878D82A}">
                    <a16:rowId xmlns:a16="http://schemas.microsoft.com/office/drawing/2014/main" val="2929776864"/>
                  </a:ext>
                </a:extLst>
              </a:tr>
              <a:tr h="321457">
                <a:tc>
                  <a:txBody>
                    <a:bodyPr/>
                    <a:lstStyle/>
                    <a:p>
                      <a:pPr algn="l" fontAlgn="ctr"/>
                      <a:r>
                        <a:rPr lang="de-CH" sz="1700" b="0" i="0" u="none" strike="noStrike">
                          <a:solidFill>
                            <a:srgbClr val="000000"/>
                          </a:solidFill>
                          <a:effectLst/>
                          <a:latin typeface="Futura Bk BT" panose="020B0502020204020303" pitchFamily="34" charset="0"/>
                        </a:rPr>
                        <a:t>0 Allgemeine Verwaltung</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2’204</a:t>
                      </a:r>
                    </a:p>
                  </a:txBody>
                  <a:tcPr marL="0" marR="0" marT="0" marB="0" anchor="b"/>
                </a:tc>
                <a:extLst>
                  <a:ext uri="{0D108BD9-81ED-4DB2-BD59-A6C34878D82A}">
                    <a16:rowId xmlns:a16="http://schemas.microsoft.com/office/drawing/2014/main" val="4074541996"/>
                  </a:ext>
                </a:extLst>
              </a:tr>
              <a:tr h="321457">
                <a:tc>
                  <a:txBody>
                    <a:bodyPr/>
                    <a:lstStyle/>
                    <a:p>
                      <a:pPr algn="l" fontAlgn="ctr"/>
                      <a:r>
                        <a:rPr lang="de-CH" sz="1700" b="0" i="0" u="none" strike="noStrike">
                          <a:solidFill>
                            <a:srgbClr val="000000"/>
                          </a:solidFill>
                          <a:effectLst/>
                          <a:latin typeface="Futura Bk BT" panose="020B0502020204020303" pitchFamily="34" charset="0"/>
                        </a:rPr>
                        <a:t>1 Öffentliche Sicherheit</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652</a:t>
                      </a:r>
                    </a:p>
                  </a:txBody>
                  <a:tcPr marL="0" marR="0" marT="0" marB="0" anchor="b"/>
                </a:tc>
                <a:extLst>
                  <a:ext uri="{0D108BD9-81ED-4DB2-BD59-A6C34878D82A}">
                    <a16:rowId xmlns:a16="http://schemas.microsoft.com/office/drawing/2014/main" val="1470939066"/>
                  </a:ext>
                </a:extLst>
              </a:tr>
              <a:tr h="321457">
                <a:tc>
                  <a:txBody>
                    <a:bodyPr/>
                    <a:lstStyle/>
                    <a:p>
                      <a:pPr algn="l" fontAlgn="ctr"/>
                      <a:r>
                        <a:rPr lang="de-CH" sz="1700" b="0" i="0" u="none" strike="noStrike">
                          <a:solidFill>
                            <a:srgbClr val="000000"/>
                          </a:solidFill>
                          <a:effectLst/>
                          <a:latin typeface="Futura Bk BT" panose="020B0502020204020303" pitchFamily="34" charset="0"/>
                        </a:rPr>
                        <a:t>2 Bildung</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9’919</a:t>
                      </a:r>
                    </a:p>
                  </a:txBody>
                  <a:tcPr marL="0" marR="0" marT="0" marB="0" anchor="b"/>
                </a:tc>
                <a:extLst>
                  <a:ext uri="{0D108BD9-81ED-4DB2-BD59-A6C34878D82A}">
                    <a16:rowId xmlns:a16="http://schemas.microsoft.com/office/drawing/2014/main" val="812307100"/>
                  </a:ext>
                </a:extLst>
              </a:tr>
              <a:tr h="321457">
                <a:tc>
                  <a:txBody>
                    <a:bodyPr/>
                    <a:lstStyle/>
                    <a:p>
                      <a:pPr algn="l" fontAlgn="ctr"/>
                      <a:r>
                        <a:rPr lang="de-CH" sz="1700" b="0" i="0" u="none" strike="noStrike">
                          <a:solidFill>
                            <a:srgbClr val="000000"/>
                          </a:solidFill>
                          <a:effectLst/>
                          <a:latin typeface="Futura Bk BT" panose="020B0502020204020303" pitchFamily="34" charset="0"/>
                        </a:rPr>
                        <a:t>3 Kultur und Freizeit</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757</a:t>
                      </a:r>
                    </a:p>
                  </a:txBody>
                  <a:tcPr marL="0" marR="0" marT="0" marB="0" anchor="b"/>
                </a:tc>
                <a:extLst>
                  <a:ext uri="{0D108BD9-81ED-4DB2-BD59-A6C34878D82A}">
                    <a16:rowId xmlns:a16="http://schemas.microsoft.com/office/drawing/2014/main" val="851375139"/>
                  </a:ext>
                </a:extLst>
              </a:tr>
              <a:tr h="321457">
                <a:tc>
                  <a:txBody>
                    <a:bodyPr/>
                    <a:lstStyle/>
                    <a:p>
                      <a:pPr algn="l" fontAlgn="ctr"/>
                      <a:r>
                        <a:rPr lang="de-CH" sz="1700" b="0" i="0" u="none" strike="noStrike">
                          <a:solidFill>
                            <a:srgbClr val="000000"/>
                          </a:solidFill>
                          <a:effectLst/>
                          <a:latin typeface="Futura Bk BT" panose="020B0502020204020303" pitchFamily="34" charset="0"/>
                        </a:rPr>
                        <a:t>4 Gesundheit</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3’948</a:t>
                      </a:r>
                    </a:p>
                  </a:txBody>
                  <a:tcPr marL="0" marR="0" marT="0" marB="0" anchor="b"/>
                </a:tc>
                <a:extLst>
                  <a:ext uri="{0D108BD9-81ED-4DB2-BD59-A6C34878D82A}">
                    <a16:rowId xmlns:a16="http://schemas.microsoft.com/office/drawing/2014/main" val="785772480"/>
                  </a:ext>
                </a:extLst>
              </a:tr>
              <a:tr h="321457">
                <a:tc>
                  <a:txBody>
                    <a:bodyPr/>
                    <a:lstStyle/>
                    <a:p>
                      <a:pPr algn="l" fontAlgn="ctr"/>
                      <a:r>
                        <a:rPr lang="de-CH" sz="1700" b="0" i="0" u="none" strike="noStrike">
                          <a:solidFill>
                            <a:srgbClr val="000000"/>
                          </a:solidFill>
                          <a:effectLst/>
                          <a:latin typeface="Futura Bk BT" panose="020B0502020204020303" pitchFamily="34" charset="0"/>
                        </a:rPr>
                        <a:t>5 Soziale Wohlfahrt</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3’474</a:t>
                      </a:r>
                    </a:p>
                  </a:txBody>
                  <a:tcPr marL="0" marR="0" marT="0" marB="0" anchor="b"/>
                </a:tc>
                <a:extLst>
                  <a:ext uri="{0D108BD9-81ED-4DB2-BD59-A6C34878D82A}">
                    <a16:rowId xmlns:a16="http://schemas.microsoft.com/office/drawing/2014/main" val="2680919041"/>
                  </a:ext>
                </a:extLst>
              </a:tr>
              <a:tr h="321457">
                <a:tc>
                  <a:txBody>
                    <a:bodyPr/>
                    <a:lstStyle/>
                    <a:p>
                      <a:pPr algn="l" fontAlgn="ctr"/>
                      <a:r>
                        <a:rPr lang="de-CH" sz="1700" b="0" i="0" u="none" strike="noStrike">
                          <a:solidFill>
                            <a:srgbClr val="000000"/>
                          </a:solidFill>
                          <a:effectLst/>
                          <a:latin typeface="Futura Bk BT" panose="020B0502020204020303" pitchFamily="34" charset="0"/>
                        </a:rPr>
                        <a:t>6 Verkehr</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2’504</a:t>
                      </a:r>
                    </a:p>
                  </a:txBody>
                  <a:tcPr marL="0" marR="0" marT="0" marB="0" anchor="b"/>
                </a:tc>
                <a:extLst>
                  <a:ext uri="{0D108BD9-81ED-4DB2-BD59-A6C34878D82A}">
                    <a16:rowId xmlns:a16="http://schemas.microsoft.com/office/drawing/2014/main" val="3074725507"/>
                  </a:ext>
                </a:extLst>
              </a:tr>
              <a:tr h="321457">
                <a:tc>
                  <a:txBody>
                    <a:bodyPr/>
                    <a:lstStyle/>
                    <a:p>
                      <a:pPr algn="l" fontAlgn="ctr"/>
                      <a:r>
                        <a:rPr lang="de-CH" sz="1700" b="0" i="0" u="none" strike="noStrike">
                          <a:solidFill>
                            <a:srgbClr val="000000"/>
                          </a:solidFill>
                          <a:effectLst/>
                          <a:latin typeface="Futura Bk BT" panose="020B0502020204020303" pitchFamily="34" charset="0"/>
                        </a:rPr>
                        <a:t>7 Umweltschutz und Raumordnung</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376</a:t>
                      </a:r>
                    </a:p>
                  </a:txBody>
                  <a:tcPr marL="0" marR="0" marT="0" marB="0" anchor="b"/>
                </a:tc>
                <a:extLst>
                  <a:ext uri="{0D108BD9-81ED-4DB2-BD59-A6C34878D82A}">
                    <a16:rowId xmlns:a16="http://schemas.microsoft.com/office/drawing/2014/main" val="3703485501"/>
                  </a:ext>
                </a:extLst>
              </a:tr>
              <a:tr h="321457">
                <a:tc>
                  <a:txBody>
                    <a:bodyPr/>
                    <a:lstStyle/>
                    <a:p>
                      <a:pPr algn="l" fontAlgn="ctr"/>
                      <a:r>
                        <a:rPr lang="de-CH" sz="1700" b="0" i="0" u="none" strike="noStrike">
                          <a:solidFill>
                            <a:srgbClr val="000000"/>
                          </a:solidFill>
                          <a:effectLst/>
                          <a:latin typeface="Futura Bk BT" panose="020B0502020204020303" pitchFamily="34" charset="0"/>
                        </a:rPr>
                        <a:t>8 Volkswirtschaft</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82</a:t>
                      </a:r>
                    </a:p>
                  </a:txBody>
                  <a:tcPr marL="0" marR="0" marT="0" marB="0" anchor="b"/>
                </a:tc>
                <a:extLst>
                  <a:ext uri="{0D108BD9-81ED-4DB2-BD59-A6C34878D82A}">
                    <a16:rowId xmlns:a16="http://schemas.microsoft.com/office/drawing/2014/main" val="1564369323"/>
                  </a:ext>
                </a:extLst>
              </a:tr>
              <a:tr h="321457">
                <a:tc>
                  <a:txBody>
                    <a:bodyPr/>
                    <a:lstStyle/>
                    <a:p>
                      <a:pPr algn="l" fontAlgn="ctr"/>
                      <a:r>
                        <a:rPr lang="de-CH" sz="1700" b="0" i="0" u="none" strike="noStrike">
                          <a:solidFill>
                            <a:srgbClr val="000000"/>
                          </a:solidFill>
                          <a:effectLst/>
                          <a:latin typeface="Futura Bk BT" panose="020B0502020204020303" pitchFamily="34" charset="0"/>
                        </a:rPr>
                        <a:t>9 Finanzen</a:t>
                      </a:r>
                    </a:p>
                  </a:txBody>
                  <a:tcPr marL="9525" marR="9525" marT="9525" marB="0" anchor="ctr"/>
                </a:tc>
                <a:tc>
                  <a:txBody>
                    <a:bodyPr/>
                    <a:lstStyle/>
                    <a:p>
                      <a:pPr algn="r" fontAlgn="b"/>
                      <a:r>
                        <a:rPr lang="de-CH" sz="1600" b="0" i="0" u="none" strike="noStrike">
                          <a:solidFill>
                            <a:srgbClr val="000000"/>
                          </a:solidFill>
                          <a:effectLst/>
                          <a:latin typeface="Futura Bk BT" panose="020B0502020204020303" pitchFamily="34" charset="0"/>
                        </a:rPr>
                        <a:t>-23’727</a:t>
                      </a:r>
                    </a:p>
                  </a:txBody>
                  <a:tcPr marL="0" marR="0" marT="0" marB="0" anchor="b"/>
                </a:tc>
                <a:extLst>
                  <a:ext uri="{0D108BD9-81ED-4DB2-BD59-A6C34878D82A}">
                    <a16:rowId xmlns:a16="http://schemas.microsoft.com/office/drawing/2014/main" val="3431712503"/>
                  </a:ext>
                </a:extLst>
              </a:tr>
              <a:tr h="321457">
                <a:tc>
                  <a:txBody>
                    <a:bodyPr/>
                    <a:lstStyle/>
                    <a:p>
                      <a:pPr algn="l" fontAlgn="ctr"/>
                      <a:r>
                        <a:rPr lang="de-CH" sz="1700" b="0" i="0" u="none" strike="noStrike">
                          <a:solidFill>
                            <a:srgbClr val="FF0000"/>
                          </a:solidFill>
                          <a:effectLst/>
                          <a:latin typeface="Futura Bk BT" panose="020B0502020204020303" pitchFamily="34" charset="0"/>
                        </a:rPr>
                        <a:t>Ergebnis</a:t>
                      </a:r>
                    </a:p>
                  </a:txBody>
                  <a:tcPr marL="9525" marR="9525" marT="9525" marB="0" anchor="ctr"/>
                </a:tc>
                <a:tc>
                  <a:txBody>
                    <a:bodyPr/>
                    <a:lstStyle/>
                    <a:p>
                      <a:pPr algn="r" fontAlgn="b"/>
                      <a:r>
                        <a:rPr lang="de-CH" sz="1600" b="1" i="0" u="none" strike="noStrike">
                          <a:solidFill>
                            <a:srgbClr val="FF0000"/>
                          </a:solidFill>
                          <a:effectLst/>
                          <a:latin typeface="Futura Bk BT" panose="020B0502020204020303" pitchFamily="34" charset="0"/>
                        </a:rPr>
                        <a:t>189</a:t>
                      </a:r>
                    </a:p>
                  </a:txBody>
                  <a:tcPr marL="0" marR="0" marT="0" marB="0" anchor="b"/>
                </a:tc>
                <a:extLst>
                  <a:ext uri="{0D108BD9-81ED-4DB2-BD59-A6C34878D82A}">
                    <a16:rowId xmlns:a16="http://schemas.microsoft.com/office/drawing/2014/main" val="619361893"/>
                  </a:ext>
                </a:extLst>
              </a:tr>
            </a:tbl>
          </a:graphicData>
        </a:graphic>
      </p:graphicFrame>
      <p:pic>
        <p:nvPicPr>
          <p:cNvPr id="13" name="Grafik 12">
            <a:extLst>
              <a:ext uri="{FF2B5EF4-FFF2-40B4-BE49-F238E27FC236}">
                <a16:creationId xmlns:a16="http://schemas.microsoft.com/office/drawing/2014/main" id="{D8CB680A-84D5-5AAE-C4F0-0976C9C8E08A}"/>
              </a:ext>
            </a:extLst>
          </p:cNvPr>
          <p:cNvPicPr>
            <a:picLocks noChangeAspect="1"/>
          </p:cNvPicPr>
          <p:nvPr/>
        </p:nvPicPr>
        <p:blipFill>
          <a:blip r:embed="rId4"/>
          <a:stretch>
            <a:fillRect/>
          </a:stretch>
        </p:blipFill>
        <p:spPr>
          <a:xfrm>
            <a:off x="6316717" y="523220"/>
            <a:ext cx="5875283" cy="6047679"/>
          </a:xfrm>
          <a:prstGeom prst="rect">
            <a:avLst/>
          </a:prstGeom>
        </p:spPr>
      </p:pic>
    </p:spTree>
    <p:extLst>
      <p:ext uri="{BB962C8B-B14F-4D97-AF65-F5344CB8AC3E}">
        <p14:creationId xmlns:p14="http://schemas.microsoft.com/office/powerpoint/2010/main" val="15427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 calcmode="lin" valueType="num">
                                      <p:cBhvr>
                                        <p:cTn id="9" dur="2000" fill="hold"/>
                                        <p:tgtEl>
                                          <p:spTgt spid="13"/>
                                        </p:tgtEl>
                                        <p:attrNameLst>
                                          <p:attrName>style.rotation</p:attrName>
                                        </p:attrNameLst>
                                      </p:cBhvr>
                                      <p:tavLst>
                                        <p:tav tm="0">
                                          <p:val>
                                            <p:fltVal val="90"/>
                                          </p:val>
                                        </p:tav>
                                        <p:tav tm="100000">
                                          <p:val>
                                            <p:fltVal val="0"/>
                                          </p:val>
                                        </p:tav>
                                      </p:tavLst>
                                    </p:anim>
                                    <p:animEffect transition="in" filter="fade">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14</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 </a:t>
            </a:r>
            <a:r>
              <a:rPr lang="de-CH" sz="2400" b="0">
                <a:latin typeface="Futura Md BT" panose="020B0602020204020303" pitchFamily="34" charset="0"/>
              </a:rPr>
              <a:t>–</a:t>
            </a:r>
            <a:r>
              <a:rPr lang="de-CH" b="0" kern="0">
                <a:solidFill>
                  <a:srgbClr val="FFFFFF"/>
                </a:solidFill>
                <a:latin typeface="Futura Md BT" panose="020B0602020204020303" pitchFamily="34" charset="0"/>
              </a:rPr>
              <a:t> Erfolgsrechnung</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elle 2">
            <a:extLst>
              <a:ext uri="{FF2B5EF4-FFF2-40B4-BE49-F238E27FC236}">
                <a16:creationId xmlns:a16="http://schemas.microsoft.com/office/drawing/2014/main" id="{FB9C6A6E-1692-4E15-AEBE-010D58BC0399}"/>
              </a:ext>
            </a:extLst>
          </p:cNvPr>
          <p:cNvGraphicFramePr>
            <a:graphicFrameLocks noGrp="1"/>
          </p:cNvGraphicFramePr>
          <p:nvPr>
            <p:extLst>
              <p:ext uri="{D42A27DB-BD31-4B8C-83A1-F6EECF244321}">
                <p14:modId xmlns:p14="http://schemas.microsoft.com/office/powerpoint/2010/main" val="437432007"/>
              </p:ext>
            </p:extLst>
          </p:nvPr>
        </p:nvGraphicFramePr>
        <p:xfrm>
          <a:off x="794067" y="1401368"/>
          <a:ext cx="10603865" cy="5008245"/>
        </p:xfrm>
        <a:graphic>
          <a:graphicData uri="http://schemas.openxmlformats.org/drawingml/2006/table">
            <a:tbl>
              <a:tblPr firstRow="1" bandRow="1">
                <a:tableStyleId>{5C22544A-7EE6-4342-B048-85BDC9FD1C3A}</a:tableStyleId>
              </a:tblPr>
              <a:tblGrid>
                <a:gridCol w="202564">
                  <a:extLst>
                    <a:ext uri="{9D8B030D-6E8A-4147-A177-3AD203B41FA5}">
                      <a16:colId xmlns:a16="http://schemas.microsoft.com/office/drawing/2014/main" val="373473057"/>
                    </a:ext>
                  </a:extLst>
                </a:gridCol>
                <a:gridCol w="3332057">
                  <a:extLst>
                    <a:ext uri="{9D8B030D-6E8A-4147-A177-3AD203B41FA5}">
                      <a16:colId xmlns:a16="http://schemas.microsoft.com/office/drawing/2014/main" val="3121920720"/>
                    </a:ext>
                  </a:extLst>
                </a:gridCol>
                <a:gridCol w="1767311">
                  <a:extLst>
                    <a:ext uri="{9D8B030D-6E8A-4147-A177-3AD203B41FA5}">
                      <a16:colId xmlns:a16="http://schemas.microsoft.com/office/drawing/2014/main" val="1539968033"/>
                    </a:ext>
                  </a:extLst>
                </a:gridCol>
                <a:gridCol w="1767311">
                  <a:extLst>
                    <a:ext uri="{9D8B030D-6E8A-4147-A177-3AD203B41FA5}">
                      <a16:colId xmlns:a16="http://schemas.microsoft.com/office/drawing/2014/main" val="569504314"/>
                    </a:ext>
                  </a:extLst>
                </a:gridCol>
                <a:gridCol w="1767311">
                  <a:extLst>
                    <a:ext uri="{9D8B030D-6E8A-4147-A177-3AD203B41FA5}">
                      <a16:colId xmlns:a16="http://schemas.microsoft.com/office/drawing/2014/main" val="742586899"/>
                    </a:ext>
                  </a:extLst>
                </a:gridCol>
                <a:gridCol w="1767311">
                  <a:extLst>
                    <a:ext uri="{9D8B030D-6E8A-4147-A177-3AD203B41FA5}">
                      <a16:colId xmlns:a16="http://schemas.microsoft.com/office/drawing/2014/main" val="3150932970"/>
                    </a:ext>
                  </a:extLst>
                </a:gridCol>
              </a:tblGrid>
              <a:tr h="370840">
                <a:tc gridSpan="2">
                  <a:txBody>
                    <a:bodyPr/>
                    <a:lstStyle/>
                    <a:p>
                      <a:pPr algn="l" fontAlgn="ctr"/>
                      <a:r>
                        <a:rPr lang="de-CH" sz="1800" b="1" i="0" u="none" strike="noStrike">
                          <a:solidFill>
                            <a:schemeClr val="bg1"/>
                          </a:solidFill>
                          <a:effectLst/>
                          <a:latin typeface="Futura Bk BT" panose="020B0502020204020303" pitchFamily="34" charset="0"/>
                        </a:rPr>
                        <a:t>Erfolgsrechnung</a:t>
                      </a:r>
                    </a:p>
                  </a:txBody>
                  <a:tcPr marL="9525" marR="9525" marT="9525" marB="0" anchor="ctr"/>
                </a:tc>
                <a:tc hMerge="1">
                  <a:txBody>
                    <a:bodyPr/>
                    <a:lstStyle/>
                    <a:p>
                      <a:endParaRPr lang="de-CH"/>
                    </a:p>
                  </a:txBody>
                  <a:tcPr/>
                </a:tc>
                <a:tc gridSpan="2">
                  <a:txBody>
                    <a:bodyPr/>
                    <a:lstStyle/>
                    <a:p>
                      <a:pPr algn="ctr" fontAlgn="ctr"/>
                      <a:r>
                        <a:rPr lang="de-CH" sz="1800" b="1" i="0" u="none" strike="noStrike">
                          <a:solidFill>
                            <a:schemeClr val="bg1"/>
                          </a:solidFill>
                          <a:effectLst/>
                          <a:latin typeface="Futura Bk BT" panose="020B0502020204020303" pitchFamily="34" charset="0"/>
                        </a:rPr>
                        <a:t>Jahresrechnung 2023</a:t>
                      </a:r>
                    </a:p>
                  </a:txBody>
                  <a:tcPr marL="9525" marR="9525" marT="9525" marB="0" anchor="ctr"/>
                </a:tc>
                <a:tc hMerge="1">
                  <a:txBody>
                    <a:bodyPr/>
                    <a:lstStyle/>
                    <a:p>
                      <a:endParaRPr lang="de-CH"/>
                    </a:p>
                  </a:txBody>
                  <a:tcPr/>
                </a:tc>
                <a:tc gridSpan="2">
                  <a:txBody>
                    <a:bodyPr/>
                    <a:lstStyle/>
                    <a:p>
                      <a:pPr algn="ctr" fontAlgn="ctr"/>
                      <a:r>
                        <a:rPr lang="de-CH" sz="1800" b="1" i="0" u="none" strike="noStrike">
                          <a:solidFill>
                            <a:schemeClr val="bg1"/>
                          </a:solidFill>
                          <a:effectLst/>
                          <a:latin typeface="Futura Bk BT" panose="020B0502020204020303" pitchFamily="34" charset="0"/>
                        </a:rPr>
                        <a:t>Budget 2023</a:t>
                      </a:r>
                    </a:p>
                  </a:txBody>
                  <a:tcPr marL="9525" marR="9525" marT="9525" marB="0" anchor="ctr"/>
                </a:tc>
                <a:tc hMerge="1">
                  <a:txBody>
                    <a:bodyPr/>
                    <a:lstStyle/>
                    <a:p>
                      <a:endParaRPr lang="de-CH"/>
                    </a:p>
                  </a:txBody>
                  <a:tcPr/>
                </a:tc>
                <a:extLst>
                  <a:ext uri="{0D108BD9-81ED-4DB2-BD59-A6C34878D82A}">
                    <a16:rowId xmlns:a16="http://schemas.microsoft.com/office/drawing/2014/main" val="2281664348"/>
                  </a:ext>
                </a:extLst>
              </a:tr>
              <a:tr h="370840">
                <a:tc gridSpan="2">
                  <a:txBody>
                    <a:bodyPr/>
                    <a:lstStyle/>
                    <a:p>
                      <a:pPr algn="l" fontAlgn="ctr"/>
                      <a:r>
                        <a:rPr lang="de-CH" sz="1800" b="1" i="0" u="none" strike="noStrike">
                          <a:solidFill>
                            <a:srgbClr val="000000"/>
                          </a:solidFill>
                          <a:effectLst/>
                          <a:latin typeface="Futura Bk BT" panose="020B0502020204020303" pitchFamily="34" charset="0"/>
                        </a:rPr>
                        <a:t>Funktionale Gliederung LR</a:t>
                      </a:r>
                    </a:p>
                  </a:txBody>
                  <a:tcPr marL="9525" marR="9525" marT="9525" marB="0" anchor="ctr"/>
                </a:tc>
                <a:tc hMerge="1">
                  <a:txBody>
                    <a:bodyPr/>
                    <a:lstStyle/>
                    <a:p>
                      <a:endParaRPr lang="de-CH"/>
                    </a:p>
                  </a:txBody>
                  <a:tcPr/>
                </a:tc>
                <a:tc>
                  <a:txBody>
                    <a:bodyPr/>
                    <a:lstStyle/>
                    <a:p>
                      <a:pPr algn="ctr" fontAlgn="ctr"/>
                      <a:r>
                        <a:rPr lang="de-CH" sz="1800" b="1" i="0" u="none" strike="noStrike">
                          <a:solidFill>
                            <a:srgbClr val="000000"/>
                          </a:solidFill>
                          <a:effectLst/>
                          <a:latin typeface="Futura Bk BT" panose="020B0502020204020303" pitchFamily="34" charset="0"/>
                        </a:rPr>
                        <a:t>Aufwand</a:t>
                      </a:r>
                    </a:p>
                  </a:txBody>
                  <a:tcPr marL="9525" marR="9525" marT="9525" marB="0" anchor="ctr"/>
                </a:tc>
                <a:tc>
                  <a:txBody>
                    <a:bodyPr/>
                    <a:lstStyle/>
                    <a:p>
                      <a:pPr algn="ctr" fontAlgn="ctr"/>
                      <a:r>
                        <a:rPr lang="de-CH" sz="1800" b="1" i="0" u="none" strike="noStrike">
                          <a:solidFill>
                            <a:srgbClr val="000000"/>
                          </a:solidFill>
                          <a:effectLst/>
                          <a:latin typeface="Futura Bk BT" panose="020B0502020204020303" pitchFamily="34" charset="0"/>
                        </a:rPr>
                        <a:t>Ertrag</a:t>
                      </a:r>
                    </a:p>
                  </a:txBody>
                  <a:tcPr marL="9525" marR="9525" marT="9525" marB="0" anchor="ctr"/>
                </a:tc>
                <a:tc>
                  <a:txBody>
                    <a:bodyPr/>
                    <a:lstStyle/>
                    <a:p>
                      <a:pPr algn="ctr" fontAlgn="ctr"/>
                      <a:r>
                        <a:rPr lang="de-CH" sz="1800" b="1" i="0" u="none" strike="noStrike">
                          <a:solidFill>
                            <a:srgbClr val="000000"/>
                          </a:solidFill>
                          <a:effectLst/>
                          <a:latin typeface="Futura Bk BT" panose="020B0502020204020303" pitchFamily="34" charset="0"/>
                        </a:rPr>
                        <a:t>Aufwand</a:t>
                      </a:r>
                    </a:p>
                  </a:txBody>
                  <a:tcPr marL="9525" marR="9525" marT="9525" marB="0" anchor="ctr"/>
                </a:tc>
                <a:tc>
                  <a:txBody>
                    <a:bodyPr/>
                    <a:lstStyle/>
                    <a:p>
                      <a:pPr algn="ctr" fontAlgn="ctr"/>
                      <a:r>
                        <a:rPr lang="de-CH" sz="1800" b="1" i="0" u="none" strike="noStrike">
                          <a:solidFill>
                            <a:srgbClr val="000000"/>
                          </a:solidFill>
                          <a:effectLst/>
                          <a:latin typeface="Futura Bk BT" panose="020B0502020204020303" pitchFamily="34" charset="0"/>
                        </a:rPr>
                        <a:t>Ertrag</a:t>
                      </a:r>
                    </a:p>
                  </a:txBody>
                  <a:tcPr marL="9525" marR="9525" marT="9525" marB="0" anchor="ctr"/>
                </a:tc>
                <a:extLst>
                  <a:ext uri="{0D108BD9-81ED-4DB2-BD59-A6C34878D82A}">
                    <a16:rowId xmlns:a16="http://schemas.microsoft.com/office/drawing/2014/main" val="1177745268"/>
                  </a:ext>
                </a:extLst>
              </a:tr>
              <a:tr h="370840">
                <a:tc>
                  <a:txBody>
                    <a:bodyPr/>
                    <a:lstStyle/>
                    <a:p>
                      <a:pPr algn="l" fontAlgn="ctr"/>
                      <a:r>
                        <a:rPr lang="de-CH" sz="1800" b="0" i="0" u="none" strike="noStrike">
                          <a:solidFill>
                            <a:srgbClr val="000000"/>
                          </a:solidFill>
                          <a:effectLst/>
                          <a:latin typeface="Futura Bk BT" panose="020B0502020204020303" pitchFamily="34" charset="0"/>
                        </a:rPr>
                        <a:t>0</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Allgemeine Verwaltung</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3’486’972.55</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1’282’974.47</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3’448’400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1’253’100</a:t>
                      </a:r>
                    </a:p>
                  </a:txBody>
                  <a:tcPr marL="0" marR="0" marT="0" marB="0" anchor="b"/>
                </a:tc>
                <a:extLst>
                  <a:ext uri="{0D108BD9-81ED-4DB2-BD59-A6C34878D82A}">
                    <a16:rowId xmlns:a16="http://schemas.microsoft.com/office/drawing/2014/main" val="513855068"/>
                  </a:ext>
                </a:extLst>
              </a:tr>
              <a:tr h="370840">
                <a:tc>
                  <a:txBody>
                    <a:bodyPr/>
                    <a:lstStyle/>
                    <a:p>
                      <a:pPr algn="l" fontAlgn="ctr"/>
                      <a:r>
                        <a:rPr lang="de-CH" sz="1800" b="0" i="0" u="none" strike="noStrike">
                          <a:solidFill>
                            <a:srgbClr val="000000"/>
                          </a:solidFill>
                          <a:effectLst/>
                          <a:latin typeface="Futura Bk BT" panose="020B0502020204020303" pitchFamily="34" charset="0"/>
                        </a:rPr>
                        <a:t>1</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Öffentliche Sicherheit</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823’784.70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171’421.27</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760’700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43’000</a:t>
                      </a:r>
                    </a:p>
                  </a:txBody>
                  <a:tcPr marL="0" marR="0" marT="0" marB="0" anchor="b"/>
                </a:tc>
                <a:extLst>
                  <a:ext uri="{0D108BD9-81ED-4DB2-BD59-A6C34878D82A}">
                    <a16:rowId xmlns:a16="http://schemas.microsoft.com/office/drawing/2014/main" val="2240461320"/>
                  </a:ext>
                </a:extLst>
              </a:tr>
              <a:tr h="370840">
                <a:tc>
                  <a:txBody>
                    <a:bodyPr/>
                    <a:lstStyle/>
                    <a:p>
                      <a:pPr algn="l" fontAlgn="ctr"/>
                      <a:r>
                        <a:rPr lang="de-CH" sz="1800" b="0" i="0" u="none" strike="noStrike">
                          <a:solidFill>
                            <a:srgbClr val="000000"/>
                          </a:solidFill>
                          <a:effectLst/>
                          <a:latin typeface="Futura Bk BT" panose="020B0502020204020303" pitchFamily="34" charset="0"/>
                        </a:rPr>
                        <a:t>2</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Bildung</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11’538’613.52</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1’619’655.65</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11’100’800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1’372’300</a:t>
                      </a:r>
                    </a:p>
                  </a:txBody>
                  <a:tcPr marL="0" marR="0" marT="0" marB="0" anchor="b"/>
                </a:tc>
                <a:extLst>
                  <a:ext uri="{0D108BD9-81ED-4DB2-BD59-A6C34878D82A}">
                    <a16:rowId xmlns:a16="http://schemas.microsoft.com/office/drawing/2014/main" val="4095898294"/>
                  </a:ext>
                </a:extLst>
              </a:tr>
              <a:tr h="370840">
                <a:tc>
                  <a:txBody>
                    <a:bodyPr/>
                    <a:lstStyle/>
                    <a:p>
                      <a:pPr algn="l" fontAlgn="ctr"/>
                      <a:r>
                        <a:rPr lang="de-CH" sz="1800" b="0" i="0" u="none" strike="noStrike">
                          <a:solidFill>
                            <a:srgbClr val="000000"/>
                          </a:solidFill>
                          <a:effectLst/>
                          <a:latin typeface="Futura Bk BT" panose="020B0502020204020303" pitchFamily="34" charset="0"/>
                        </a:rPr>
                        <a:t>3</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Kultur, Sport und Freizeit</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877’267.42</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119’873.49</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580’900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68’800</a:t>
                      </a:r>
                    </a:p>
                  </a:txBody>
                  <a:tcPr marL="0" marR="0" marT="0" marB="0" anchor="b"/>
                </a:tc>
                <a:extLst>
                  <a:ext uri="{0D108BD9-81ED-4DB2-BD59-A6C34878D82A}">
                    <a16:rowId xmlns:a16="http://schemas.microsoft.com/office/drawing/2014/main" val="2661361945"/>
                  </a:ext>
                </a:extLst>
              </a:tr>
              <a:tr h="370840">
                <a:tc>
                  <a:txBody>
                    <a:bodyPr/>
                    <a:lstStyle/>
                    <a:p>
                      <a:pPr algn="l" fontAlgn="ctr"/>
                      <a:r>
                        <a:rPr lang="de-CH" sz="1800" b="0" i="0" u="none" strike="noStrike">
                          <a:solidFill>
                            <a:srgbClr val="000000"/>
                          </a:solidFill>
                          <a:effectLst/>
                          <a:latin typeface="Futura Bk BT" panose="020B0502020204020303" pitchFamily="34" charset="0"/>
                        </a:rPr>
                        <a:t>4</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Gesundheit</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3’970’618.09</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22’125.00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3’653’200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35’000</a:t>
                      </a:r>
                    </a:p>
                  </a:txBody>
                  <a:tcPr marL="0" marR="0" marT="0" marB="0" anchor="b"/>
                </a:tc>
                <a:extLst>
                  <a:ext uri="{0D108BD9-81ED-4DB2-BD59-A6C34878D82A}">
                    <a16:rowId xmlns:a16="http://schemas.microsoft.com/office/drawing/2014/main" val="1684570887"/>
                  </a:ext>
                </a:extLst>
              </a:tr>
              <a:tr h="370840">
                <a:tc>
                  <a:txBody>
                    <a:bodyPr/>
                    <a:lstStyle/>
                    <a:p>
                      <a:pPr algn="l" fontAlgn="ctr"/>
                      <a:r>
                        <a:rPr lang="de-CH" sz="1800" b="0" i="0" u="none" strike="noStrike">
                          <a:solidFill>
                            <a:srgbClr val="000000"/>
                          </a:solidFill>
                          <a:effectLst/>
                          <a:latin typeface="Futura Bk BT" panose="020B0502020204020303" pitchFamily="34" charset="0"/>
                        </a:rPr>
                        <a:t>5</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Soziale Wohlfahrt</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3’589’696.92</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116’098.50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3’966’900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85’200</a:t>
                      </a:r>
                    </a:p>
                  </a:txBody>
                  <a:tcPr marL="0" marR="0" marT="0" marB="0" anchor="b"/>
                </a:tc>
                <a:extLst>
                  <a:ext uri="{0D108BD9-81ED-4DB2-BD59-A6C34878D82A}">
                    <a16:rowId xmlns:a16="http://schemas.microsoft.com/office/drawing/2014/main" val="3387981419"/>
                  </a:ext>
                </a:extLst>
              </a:tr>
              <a:tr h="370840">
                <a:tc>
                  <a:txBody>
                    <a:bodyPr/>
                    <a:lstStyle/>
                    <a:p>
                      <a:pPr algn="l" fontAlgn="ctr"/>
                      <a:r>
                        <a:rPr lang="de-CH" sz="1800" b="0" i="0" u="none" strike="noStrike">
                          <a:solidFill>
                            <a:srgbClr val="000000"/>
                          </a:solidFill>
                          <a:effectLst/>
                          <a:latin typeface="Futura Bk BT" panose="020B0502020204020303" pitchFamily="34" charset="0"/>
                        </a:rPr>
                        <a:t>6</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Verkehr</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2’894’751.92</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390’562.40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3’214’100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544’600</a:t>
                      </a:r>
                    </a:p>
                  </a:txBody>
                  <a:tcPr marL="0" marR="0" marT="0" marB="0" anchor="b"/>
                </a:tc>
                <a:extLst>
                  <a:ext uri="{0D108BD9-81ED-4DB2-BD59-A6C34878D82A}">
                    <a16:rowId xmlns:a16="http://schemas.microsoft.com/office/drawing/2014/main" val="312997863"/>
                  </a:ext>
                </a:extLst>
              </a:tr>
              <a:tr h="370840">
                <a:tc>
                  <a:txBody>
                    <a:bodyPr/>
                    <a:lstStyle/>
                    <a:p>
                      <a:pPr algn="l" fontAlgn="ctr"/>
                      <a:r>
                        <a:rPr lang="de-CH" sz="1800" b="0" i="0" u="none" strike="noStrike">
                          <a:solidFill>
                            <a:srgbClr val="000000"/>
                          </a:solidFill>
                          <a:effectLst/>
                          <a:latin typeface="Futura Bk BT" panose="020B0502020204020303" pitchFamily="34" charset="0"/>
                        </a:rPr>
                        <a:t>7</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Umweltschutz und Raumordnung</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3’593’893.60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3’217’953.21</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3’755’700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3’465’500</a:t>
                      </a:r>
                    </a:p>
                  </a:txBody>
                  <a:tcPr marL="0" marR="0" marT="0" marB="0" anchor="b"/>
                </a:tc>
                <a:extLst>
                  <a:ext uri="{0D108BD9-81ED-4DB2-BD59-A6C34878D82A}">
                    <a16:rowId xmlns:a16="http://schemas.microsoft.com/office/drawing/2014/main" val="1298979242"/>
                  </a:ext>
                </a:extLst>
              </a:tr>
              <a:tr h="370840">
                <a:tc>
                  <a:txBody>
                    <a:bodyPr/>
                    <a:lstStyle/>
                    <a:p>
                      <a:pPr algn="l" fontAlgn="ctr"/>
                      <a:r>
                        <a:rPr lang="de-CH" sz="1800" b="0" i="0" u="none" strike="noStrike">
                          <a:solidFill>
                            <a:srgbClr val="000000"/>
                          </a:solidFill>
                          <a:effectLst/>
                          <a:latin typeface="Futura Bk BT" panose="020B0502020204020303" pitchFamily="34" charset="0"/>
                        </a:rPr>
                        <a:t>8</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Volkswirtschaft</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152’715.15</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70’692.75</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141’300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51’500</a:t>
                      </a:r>
                    </a:p>
                  </a:txBody>
                  <a:tcPr marL="0" marR="0" marT="0" marB="0" anchor="b"/>
                </a:tc>
                <a:extLst>
                  <a:ext uri="{0D108BD9-81ED-4DB2-BD59-A6C34878D82A}">
                    <a16:rowId xmlns:a16="http://schemas.microsoft.com/office/drawing/2014/main" val="2556386032"/>
                  </a:ext>
                </a:extLst>
              </a:tr>
              <a:tr h="370840">
                <a:tc>
                  <a:txBody>
                    <a:bodyPr/>
                    <a:lstStyle/>
                    <a:p>
                      <a:pPr algn="l" fontAlgn="ctr"/>
                      <a:r>
                        <a:rPr lang="de-CH" sz="1800" b="0" i="0" u="none" strike="noStrike">
                          <a:solidFill>
                            <a:srgbClr val="000000"/>
                          </a:solidFill>
                          <a:effectLst/>
                          <a:latin typeface="Futura Bk BT" panose="020B0502020204020303" pitchFamily="34" charset="0"/>
                        </a:rPr>
                        <a:t>9</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Finanzen und Steuern</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471’087.23</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24’198’575.25</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370’000</a:t>
                      </a:r>
                    </a:p>
                  </a:txBody>
                  <a:tcPr marL="0" marR="0" marT="0" marB="0" anchor="b"/>
                </a:tc>
                <a:tc>
                  <a:txBody>
                    <a:bodyPr/>
                    <a:lstStyle/>
                    <a:p>
                      <a:pPr algn="r" fontAlgn="b"/>
                      <a:r>
                        <a:rPr lang="de-CH" sz="1800" b="0" i="0" u="none" strike="noStrike">
                          <a:solidFill>
                            <a:srgbClr val="000000"/>
                          </a:solidFill>
                          <a:effectLst/>
                          <a:latin typeface="Futura Bk BT" panose="020B0502020204020303" pitchFamily="34" charset="0"/>
                        </a:rPr>
                        <a:t>22’589’400</a:t>
                      </a:r>
                    </a:p>
                  </a:txBody>
                  <a:tcPr marL="0" marR="0" marT="0" marB="0" anchor="b"/>
                </a:tc>
                <a:extLst>
                  <a:ext uri="{0D108BD9-81ED-4DB2-BD59-A6C34878D82A}">
                    <a16:rowId xmlns:a16="http://schemas.microsoft.com/office/drawing/2014/main" val="1465558855"/>
                  </a:ext>
                </a:extLst>
              </a:tr>
              <a:tr h="370840">
                <a:tc>
                  <a:txBody>
                    <a:bodyPr/>
                    <a:lstStyle/>
                    <a:p>
                      <a:pPr algn="l" fontAlgn="ctr"/>
                      <a:endParaRPr lang="de-CH" sz="1800" b="0" i="0" u="none" strike="noStrike">
                        <a:solidFill>
                          <a:srgbClr val="000000"/>
                        </a:solidFill>
                        <a:effectLst/>
                        <a:latin typeface="Futura Bk BT" panose="020B0502020204020303" pitchFamily="34" charset="0"/>
                      </a:endParaRPr>
                    </a:p>
                  </a:txBody>
                  <a:tcPr marL="9525" marR="9525" marT="9525" marB="0" anchor="ctr"/>
                </a:tc>
                <a:tc>
                  <a:txBody>
                    <a:bodyPr/>
                    <a:lstStyle/>
                    <a:p>
                      <a:pPr algn="l" fontAlgn="ctr"/>
                      <a:r>
                        <a:rPr lang="de-CH" sz="1800" b="1" i="0" u="none" strike="noStrike">
                          <a:solidFill>
                            <a:srgbClr val="000000"/>
                          </a:solidFill>
                          <a:effectLst/>
                          <a:latin typeface="Futura Bk BT" panose="020B0502020204020303" pitchFamily="34" charset="0"/>
                        </a:rPr>
                        <a:t>Total</a:t>
                      </a:r>
                    </a:p>
                  </a:txBody>
                  <a:tcPr marL="9525" marR="9525" marT="9525" marB="0" anchor="ctr"/>
                </a:tc>
                <a:tc>
                  <a:txBody>
                    <a:bodyPr/>
                    <a:lstStyle/>
                    <a:p>
                      <a:pPr algn="r" fontAlgn="b"/>
                      <a:r>
                        <a:rPr lang="de-CH" sz="1800" b="1" i="0" u="none" strike="noStrike">
                          <a:solidFill>
                            <a:srgbClr val="000000"/>
                          </a:solidFill>
                          <a:effectLst/>
                          <a:latin typeface="Futura Bk BT" panose="020B0502020204020303" pitchFamily="34" charset="0"/>
                        </a:rPr>
                        <a:t>31’399’401.10</a:t>
                      </a:r>
                    </a:p>
                  </a:txBody>
                  <a:tcPr marL="0" marR="0" marT="0" marB="0" anchor="b"/>
                </a:tc>
                <a:tc>
                  <a:txBody>
                    <a:bodyPr/>
                    <a:lstStyle/>
                    <a:p>
                      <a:pPr algn="r" fontAlgn="b"/>
                      <a:r>
                        <a:rPr lang="de-CH" sz="1800" b="1" i="0" u="none" strike="noStrike">
                          <a:solidFill>
                            <a:srgbClr val="000000"/>
                          </a:solidFill>
                          <a:effectLst/>
                          <a:latin typeface="Futura Bk BT" panose="020B0502020204020303" pitchFamily="34" charset="0"/>
                        </a:rPr>
                        <a:t>31’209’931.99</a:t>
                      </a:r>
                    </a:p>
                  </a:txBody>
                  <a:tcPr marL="0" marR="0" marT="0" marB="0" anchor="b"/>
                </a:tc>
                <a:tc>
                  <a:txBody>
                    <a:bodyPr/>
                    <a:lstStyle/>
                    <a:p>
                      <a:pPr algn="r" fontAlgn="b"/>
                      <a:r>
                        <a:rPr lang="de-CH" sz="1800" b="1" i="0" u="none" strike="noStrike">
                          <a:solidFill>
                            <a:srgbClr val="000000"/>
                          </a:solidFill>
                          <a:effectLst/>
                          <a:latin typeface="Futura Bk BT" panose="020B0502020204020303" pitchFamily="34" charset="0"/>
                        </a:rPr>
                        <a:t>30’992’000</a:t>
                      </a:r>
                    </a:p>
                  </a:txBody>
                  <a:tcPr marL="0" marR="0" marT="0" marB="0" anchor="b"/>
                </a:tc>
                <a:tc>
                  <a:txBody>
                    <a:bodyPr/>
                    <a:lstStyle/>
                    <a:p>
                      <a:pPr algn="r" fontAlgn="b"/>
                      <a:r>
                        <a:rPr lang="de-CH" sz="1800" b="1" i="0" u="none" strike="noStrike">
                          <a:solidFill>
                            <a:srgbClr val="000000"/>
                          </a:solidFill>
                          <a:effectLst/>
                          <a:latin typeface="Futura Bk BT" panose="020B0502020204020303" pitchFamily="34" charset="0"/>
                        </a:rPr>
                        <a:t>29’508’400</a:t>
                      </a:r>
                    </a:p>
                  </a:txBody>
                  <a:tcPr marL="0" marR="0" marT="0" marB="0" anchor="b"/>
                </a:tc>
                <a:extLst>
                  <a:ext uri="{0D108BD9-81ED-4DB2-BD59-A6C34878D82A}">
                    <a16:rowId xmlns:a16="http://schemas.microsoft.com/office/drawing/2014/main" val="3132432183"/>
                  </a:ext>
                </a:extLst>
              </a:tr>
            </a:tbl>
          </a:graphicData>
        </a:graphic>
      </p:graphicFrame>
    </p:spTree>
    <p:extLst>
      <p:ext uri="{BB962C8B-B14F-4D97-AF65-F5344CB8AC3E}">
        <p14:creationId xmlns:p14="http://schemas.microsoft.com/office/powerpoint/2010/main" val="846634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15</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8"/>
            <a:ext cx="10527207" cy="5197625"/>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145" lvl="1" indent="0">
              <a:buNone/>
            </a:pPr>
            <a:r>
              <a:rPr lang="de-CH" sz="2200" kern="0">
                <a:solidFill>
                  <a:srgbClr val="DA0000"/>
                </a:solidFill>
                <a:latin typeface="Futura Md BT" panose="020B0602020204020303" pitchFamily="34" charset="0"/>
              </a:rPr>
              <a:t>Investitionsrechnung</a:t>
            </a:r>
          </a:p>
          <a:p>
            <a:pPr lvl="1">
              <a:buFont typeface="Arial" panose="020B0604020202020204" pitchFamily="34" charset="0"/>
              <a:buChar char="•"/>
            </a:pPr>
            <a:r>
              <a:rPr lang="de-CH" sz="2200" kern="0">
                <a:latin typeface="Futura Bk BT" panose="020B0502020204020303" pitchFamily="34" charset="0"/>
              </a:rPr>
              <a:t>2023 konnte das MZG Alterswil feierlich eingeweiht werden</a:t>
            </a:r>
            <a:br>
              <a:rPr lang="de-CH" sz="2200" kern="0">
                <a:latin typeface="Futura Bk BT" panose="020B0502020204020303" pitchFamily="34" charset="0"/>
              </a:rPr>
            </a:br>
            <a:r>
              <a:rPr lang="de-CH" sz="2200" kern="0">
                <a:latin typeface="Futura Bk BT" panose="020B0502020204020303" pitchFamily="34" charset="0"/>
              </a:rPr>
              <a:t>(Abschreibung ab 2024)</a:t>
            </a:r>
          </a:p>
          <a:p>
            <a:pPr lvl="1">
              <a:buFont typeface="Arial" panose="020B0604020202020204" pitchFamily="34" charset="0"/>
              <a:buChar char="•"/>
            </a:pPr>
            <a:r>
              <a:rPr lang="de-CH" sz="2200" kern="0">
                <a:latin typeface="Futura Bk BT" panose="020B0502020204020303" pitchFamily="34" charset="0"/>
              </a:rPr>
              <a:t>Die Strassensanierungsprojekte Burgbühl und Alterswil (weitere Etappen) konnten vorwärts gebracht werden</a:t>
            </a:r>
          </a:p>
          <a:p>
            <a:pPr lvl="1">
              <a:buFont typeface="Arial" panose="020B0604020202020204" pitchFamily="34" charset="0"/>
              <a:buChar char="•"/>
            </a:pPr>
            <a:r>
              <a:rPr lang="de-CH" sz="2200" kern="0">
                <a:latin typeface="Futura Bk BT" panose="020B0502020204020303" pitchFamily="34" charset="0"/>
              </a:rPr>
              <a:t>7 Projekte können zum Abschluss gebracht werden (Präsentation unter Verschiedenes)</a:t>
            </a:r>
          </a:p>
          <a:p>
            <a:pPr marL="271145" lvl="1" indent="0">
              <a:buNone/>
            </a:pPr>
            <a:endParaRPr lang="de-CH" sz="2200" kern="0">
              <a:latin typeface="Futura Bk BT" panose="020B0502020204020303" pitchFamily="34" charset="0"/>
            </a:endParaRPr>
          </a:p>
        </p:txBody>
      </p:sp>
    </p:spTree>
    <p:extLst>
      <p:ext uri="{BB962C8B-B14F-4D97-AF65-F5344CB8AC3E}">
        <p14:creationId xmlns:p14="http://schemas.microsoft.com/office/powerpoint/2010/main" val="379338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16</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a:t>
            </a: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 2023 </a:t>
            </a:r>
            <a:r>
              <a:rPr lang="de-CH" sz="2400" b="0">
                <a:latin typeface="Futura Md BT" panose="020B0602020204020303" pitchFamily="34" charset="0"/>
              </a:rPr>
              <a:t>– Invest.-Rechnung</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elle 2">
            <a:extLst>
              <a:ext uri="{FF2B5EF4-FFF2-40B4-BE49-F238E27FC236}">
                <a16:creationId xmlns:a16="http://schemas.microsoft.com/office/drawing/2014/main" id="{A32C30BF-B770-4289-AFD6-32954C1307CD}"/>
              </a:ext>
            </a:extLst>
          </p:cNvPr>
          <p:cNvGraphicFramePr>
            <a:graphicFrameLocks noGrp="1"/>
          </p:cNvGraphicFramePr>
          <p:nvPr>
            <p:extLst>
              <p:ext uri="{D42A27DB-BD31-4B8C-83A1-F6EECF244321}">
                <p14:modId xmlns:p14="http://schemas.microsoft.com/office/powerpoint/2010/main" val="1018087562"/>
              </p:ext>
            </p:extLst>
          </p:nvPr>
        </p:nvGraphicFramePr>
        <p:xfrm>
          <a:off x="794067" y="1650990"/>
          <a:ext cx="10603865" cy="4637405"/>
        </p:xfrm>
        <a:graphic>
          <a:graphicData uri="http://schemas.openxmlformats.org/drawingml/2006/table">
            <a:tbl>
              <a:tblPr firstRow="1" bandRow="1">
                <a:tableStyleId>{5C22544A-7EE6-4342-B048-85BDC9FD1C3A}</a:tableStyleId>
              </a:tblPr>
              <a:tblGrid>
                <a:gridCol w="202564">
                  <a:extLst>
                    <a:ext uri="{9D8B030D-6E8A-4147-A177-3AD203B41FA5}">
                      <a16:colId xmlns:a16="http://schemas.microsoft.com/office/drawing/2014/main" val="373473057"/>
                    </a:ext>
                  </a:extLst>
                </a:gridCol>
                <a:gridCol w="3332057">
                  <a:extLst>
                    <a:ext uri="{9D8B030D-6E8A-4147-A177-3AD203B41FA5}">
                      <a16:colId xmlns:a16="http://schemas.microsoft.com/office/drawing/2014/main" val="3121920720"/>
                    </a:ext>
                  </a:extLst>
                </a:gridCol>
                <a:gridCol w="1767311">
                  <a:extLst>
                    <a:ext uri="{9D8B030D-6E8A-4147-A177-3AD203B41FA5}">
                      <a16:colId xmlns:a16="http://schemas.microsoft.com/office/drawing/2014/main" val="1539968033"/>
                    </a:ext>
                  </a:extLst>
                </a:gridCol>
                <a:gridCol w="1767311">
                  <a:extLst>
                    <a:ext uri="{9D8B030D-6E8A-4147-A177-3AD203B41FA5}">
                      <a16:colId xmlns:a16="http://schemas.microsoft.com/office/drawing/2014/main" val="569504314"/>
                    </a:ext>
                  </a:extLst>
                </a:gridCol>
                <a:gridCol w="1767311">
                  <a:extLst>
                    <a:ext uri="{9D8B030D-6E8A-4147-A177-3AD203B41FA5}">
                      <a16:colId xmlns:a16="http://schemas.microsoft.com/office/drawing/2014/main" val="742586899"/>
                    </a:ext>
                  </a:extLst>
                </a:gridCol>
                <a:gridCol w="1767311">
                  <a:extLst>
                    <a:ext uri="{9D8B030D-6E8A-4147-A177-3AD203B41FA5}">
                      <a16:colId xmlns:a16="http://schemas.microsoft.com/office/drawing/2014/main" val="3150932970"/>
                    </a:ext>
                  </a:extLst>
                </a:gridCol>
              </a:tblGrid>
              <a:tr h="370840">
                <a:tc gridSpan="2">
                  <a:txBody>
                    <a:bodyPr/>
                    <a:lstStyle/>
                    <a:p>
                      <a:pPr algn="l" fontAlgn="ctr"/>
                      <a:r>
                        <a:rPr lang="de-CH" sz="1800" b="1" i="0" u="none" strike="noStrike">
                          <a:solidFill>
                            <a:schemeClr val="bg1"/>
                          </a:solidFill>
                          <a:effectLst/>
                          <a:latin typeface="Futura Bk BT" panose="020B0502020204020303" pitchFamily="34" charset="0"/>
                        </a:rPr>
                        <a:t>Investitionsrechnung</a:t>
                      </a:r>
                    </a:p>
                  </a:txBody>
                  <a:tcPr marL="9525" marR="9525" marT="9525" marB="0" anchor="ctr"/>
                </a:tc>
                <a:tc hMerge="1">
                  <a:txBody>
                    <a:bodyPr/>
                    <a:lstStyle/>
                    <a:p>
                      <a:endParaRPr lang="de-CH"/>
                    </a:p>
                  </a:txBody>
                  <a:tcPr/>
                </a:tc>
                <a:tc gridSpan="2">
                  <a:txBody>
                    <a:bodyPr/>
                    <a:lstStyle/>
                    <a:p>
                      <a:pPr algn="ctr" fontAlgn="ctr"/>
                      <a:r>
                        <a:rPr lang="de-CH" sz="1800" b="1" i="0" u="none" strike="noStrike">
                          <a:solidFill>
                            <a:schemeClr val="bg1"/>
                          </a:solidFill>
                          <a:effectLst/>
                          <a:latin typeface="Futura Bk BT" panose="020B0502020204020303" pitchFamily="34" charset="0"/>
                        </a:rPr>
                        <a:t>Jahresrechnung 2023</a:t>
                      </a:r>
                    </a:p>
                  </a:txBody>
                  <a:tcPr marL="9525" marR="9525" marT="9525" marB="0" anchor="ctr"/>
                </a:tc>
                <a:tc hMerge="1">
                  <a:txBody>
                    <a:bodyPr/>
                    <a:lstStyle/>
                    <a:p>
                      <a:endParaRPr lang="de-CH"/>
                    </a:p>
                  </a:txBody>
                  <a:tcPr/>
                </a:tc>
                <a:tc gridSpan="2">
                  <a:txBody>
                    <a:bodyPr/>
                    <a:lstStyle/>
                    <a:p>
                      <a:pPr algn="ctr" fontAlgn="ctr"/>
                      <a:r>
                        <a:rPr lang="de-CH" sz="1800" b="1" i="0" u="none" strike="noStrike">
                          <a:solidFill>
                            <a:schemeClr val="bg1"/>
                          </a:solidFill>
                          <a:effectLst/>
                          <a:latin typeface="Futura Bk BT" panose="020B0502020204020303" pitchFamily="34" charset="0"/>
                        </a:rPr>
                        <a:t>Budget 2023</a:t>
                      </a:r>
                    </a:p>
                  </a:txBody>
                  <a:tcPr marL="9525" marR="9525" marT="9525" marB="0" anchor="ctr"/>
                </a:tc>
                <a:tc hMerge="1">
                  <a:txBody>
                    <a:bodyPr/>
                    <a:lstStyle/>
                    <a:p>
                      <a:endParaRPr lang="de-CH"/>
                    </a:p>
                  </a:txBody>
                  <a:tcPr/>
                </a:tc>
                <a:extLst>
                  <a:ext uri="{0D108BD9-81ED-4DB2-BD59-A6C34878D82A}">
                    <a16:rowId xmlns:a16="http://schemas.microsoft.com/office/drawing/2014/main" val="2281664348"/>
                  </a:ext>
                </a:extLst>
              </a:tr>
              <a:tr h="370840">
                <a:tc gridSpan="2">
                  <a:txBody>
                    <a:bodyPr/>
                    <a:lstStyle/>
                    <a:p>
                      <a:pPr algn="l" fontAlgn="ctr"/>
                      <a:r>
                        <a:rPr lang="de-CH" sz="1800" b="1" i="0" u="none" strike="noStrike">
                          <a:solidFill>
                            <a:srgbClr val="000000"/>
                          </a:solidFill>
                          <a:effectLst/>
                          <a:latin typeface="Futura Bk BT" panose="020B0502020204020303" pitchFamily="34" charset="0"/>
                        </a:rPr>
                        <a:t>Funktionale Gliederung IR</a:t>
                      </a:r>
                    </a:p>
                  </a:txBody>
                  <a:tcPr marL="9525" marR="9525" marT="9525" marB="0" anchor="ctr"/>
                </a:tc>
                <a:tc hMerge="1">
                  <a:txBody>
                    <a:bodyPr/>
                    <a:lstStyle/>
                    <a:p>
                      <a:endParaRPr lang="de-CH"/>
                    </a:p>
                  </a:txBody>
                  <a:tcPr/>
                </a:tc>
                <a:tc>
                  <a:txBody>
                    <a:bodyPr/>
                    <a:lstStyle/>
                    <a:p>
                      <a:pPr algn="ctr" fontAlgn="ctr"/>
                      <a:r>
                        <a:rPr lang="de-CH" sz="1800" b="1" i="0" u="none" strike="noStrike">
                          <a:solidFill>
                            <a:srgbClr val="000000"/>
                          </a:solidFill>
                          <a:effectLst/>
                          <a:latin typeface="Futura Bk BT" panose="020B0502020204020303" pitchFamily="34" charset="0"/>
                        </a:rPr>
                        <a:t>Ausgaben</a:t>
                      </a:r>
                    </a:p>
                  </a:txBody>
                  <a:tcPr marL="9525" marR="9525" marT="9525" marB="0" anchor="ctr"/>
                </a:tc>
                <a:tc>
                  <a:txBody>
                    <a:bodyPr/>
                    <a:lstStyle/>
                    <a:p>
                      <a:pPr algn="ctr" fontAlgn="ctr"/>
                      <a:r>
                        <a:rPr lang="de-CH" sz="1800" b="1" i="0" u="none" strike="noStrike">
                          <a:solidFill>
                            <a:srgbClr val="000000"/>
                          </a:solidFill>
                          <a:effectLst/>
                          <a:latin typeface="Futura Bk BT" panose="020B0502020204020303" pitchFamily="34" charset="0"/>
                        </a:rPr>
                        <a:t>Einnahmen</a:t>
                      </a:r>
                    </a:p>
                  </a:txBody>
                  <a:tcPr marL="9525" marR="9525" marT="9525" marB="0" anchor="ctr"/>
                </a:tc>
                <a:tc>
                  <a:txBody>
                    <a:bodyPr/>
                    <a:lstStyle/>
                    <a:p>
                      <a:pPr algn="ctr" fontAlgn="ctr"/>
                      <a:r>
                        <a:rPr lang="de-CH" sz="1800" b="1" i="0" u="none" strike="noStrike">
                          <a:solidFill>
                            <a:srgbClr val="000000"/>
                          </a:solidFill>
                          <a:effectLst/>
                          <a:latin typeface="Futura Bk BT" panose="020B0502020204020303" pitchFamily="34" charset="0"/>
                        </a:rPr>
                        <a:t>Ausgaben</a:t>
                      </a:r>
                    </a:p>
                  </a:txBody>
                  <a:tcPr marL="9525" marR="9525" marT="9525" marB="0" anchor="ctr"/>
                </a:tc>
                <a:tc>
                  <a:txBody>
                    <a:bodyPr/>
                    <a:lstStyle/>
                    <a:p>
                      <a:pPr algn="ctr" fontAlgn="ctr"/>
                      <a:r>
                        <a:rPr lang="de-CH" sz="1800" b="1" i="0" u="none" strike="noStrike">
                          <a:solidFill>
                            <a:srgbClr val="000000"/>
                          </a:solidFill>
                          <a:effectLst/>
                          <a:latin typeface="Futura Bk BT" panose="020B0502020204020303" pitchFamily="34" charset="0"/>
                        </a:rPr>
                        <a:t>Einnahmen</a:t>
                      </a:r>
                    </a:p>
                  </a:txBody>
                  <a:tcPr marL="9525" marR="9525" marT="9525" marB="0" anchor="ctr"/>
                </a:tc>
                <a:extLst>
                  <a:ext uri="{0D108BD9-81ED-4DB2-BD59-A6C34878D82A}">
                    <a16:rowId xmlns:a16="http://schemas.microsoft.com/office/drawing/2014/main" val="1177745268"/>
                  </a:ext>
                </a:extLst>
              </a:tr>
              <a:tr h="370840">
                <a:tc>
                  <a:txBody>
                    <a:bodyPr/>
                    <a:lstStyle/>
                    <a:p>
                      <a:pPr algn="l" fontAlgn="ctr"/>
                      <a:r>
                        <a:rPr lang="de-CH" sz="1800" b="0" i="0" u="none" strike="noStrike">
                          <a:solidFill>
                            <a:srgbClr val="000000"/>
                          </a:solidFill>
                          <a:effectLst/>
                          <a:latin typeface="Futura Bk BT" panose="020B0502020204020303" pitchFamily="34" charset="0"/>
                        </a:rPr>
                        <a:t>0</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Allgemeine Verwaltung</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108’267.45</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 19’823.00</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245’000</a:t>
                      </a:r>
                    </a:p>
                  </a:txBody>
                  <a:tcPr marL="0" marR="0" marT="0" marB="0" anchor="ctr"/>
                </a:tc>
                <a:tc>
                  <a:txBody>
                    <a:bodyPr/>
                    <a:lstStyle/>
                    <a:p>
                      <a:pPr algn="l" fontAlgn="b"/>
                      <a:r>
                        <a:rPr lang="de-CH" sz="1800" b="0" i="0" u="none" strike="noStrike">
                          <a:solidFill>
                            <a:srgbClr val="000000"/>
                          </a:solidFill>
                          <a:effectLst/>
                          <a:latin typeface="Futura Bk BT" panose="020B0502020204020303" pitchFamily="34" charset="0"/>
                        </a:rPr>
                        <a:t> </a:t>
                      </a:r>
                    </a:p>
                  </a:txBody>
                  <a:tcPr marL="0" marR="0" marT="0" marB="0" anchor="ctr"/>
                </a:tc>
                <a:extLst>
                  <a:ext uri="{0D108BD9-81ED-4DB2-BD59-A6C34878D82A}">
                    <a16:rowId xmlns:a16="http://schemas.microsoft.com/office/drawing/2014/main" val="4095898294"/>
                  </a:ext>
                </a:extLst>
              </a:tr>
              <a:tr h="370840">
                <a:tc>
                  <a:txBody>
                    <a:bodyPr/>
                    <a:lstStyle/>
                    <a:p>
                      <a:pPr algn="l" fontAlgn="ctr"/>
                      <a:r>
                        <a:rPr lang="de-CH" sz="1800" b="0" i="0" u="none" strike="noStrike">
                          <a:solidFill>
                            <a:srgbClr val="000000"/>
                          </a:solidFill>
                          <a:effectLst/>
                          <a:latin typeface="Futura Bk BT" panose="020B0502020204020303" pitchFamily="34" charset="0"/>
                        </a:rPr>
                        <a:t>1</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Öffentliche Sicherheit</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 3’799’325.70</a:t>
                      </a:r>
                    </a:p>
                  </a:txBody>
                  <a:tcPr marL="0" marR="0" marT="0" marB="0" anchor="ctr"/>
                </a:tc>
                <a:tc>
                  <a:txBody>
                    <a:bodyPr/>
                    <a:lstStyle/>
                    <a:p>
                      <a:pPr algn="r" fontAlgn="b"/>
                      <a:endParaRPr lang="de-CH" sz="1800" b="0" i="0" u="none" strike="noStrike">
                        <a:solidFill>
                          <a:srgbClr val="000000"/>
                        </a:solidFill>
                        <a:effectLst/>
                        <a:latin typeface="Futura Bk BT" panose="020B0502020204020303" pitchFamily="34" charset="0"/>
                      </a:endParaRP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3’503’000</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 776’000</a:t>
                      </a:r>
                    </a:p>
                  </a:txBody>
                  <a:tcPr marL="0" marR="0" marT="0" marB="0" anchor="ctr"/>
                </a:tc>
                <a:extLst>
                  <a:ext uri="{0D108BD9-81ED-4DB2-BD59-A6C34878D82A}">
                    <a16:rowId xmlns:a16="http://schemas.microsoft.com/office/drawing/2014/main" val="3647176758"/>
                  </a:ext>
                </a:extLst>
              </a:tr>
              <a:tr h="370840">
                <a:tc>
                  <a:txBody>
                    <a:bodyPr/>
                    <a:lstStyle/>
                    <a:p>
                      <a:pPr algn="l" fontAlgn="ctr"/>
                      <a:r>
                        <a:rPr lang="de-CH" sz="1800" b="0" i="0" u="none" strike="noStrike">
                          <a:solidFill>
                            <a:srgbClr val="000000"/>
                          </a:solidFill>
                          <a:effectLst/>
                          <a:latin typeface="Futura Bk BT" panose="020B0502020204020303" pitchFamily="34" charset="0"/>
                        </a:rPr>
                        <a:t>2</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Bildung</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194’704.45</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 225’097.75</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1’512’900</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1’047’700</a:t>
                      </a:r>
                    </a:p>
                  </a:txBody>
                  <a:tcPr marL="0" marR="0" marT="0" marB="0" anchor="ctr"/>
                </a:tc>
                <a:extLst>
                  <a:ext uri="{0D108BD9-81ED-4DB2-BD59-A6C34878D82A}">
                    <a16:rowId xmlns:a16="http://schemas.microsoft.com/office/drawing/2014/main" val="2661361945"/>
                  </a:ext>
                </a:extLst>
              </a:tr>
              <a:tr h="370840">
                <a:tc>
                  <a:txBody>
                    <a:bodyPr/>
                    <a:lstStyle/>
                    <a:p>
                      <a:pPr algn="l" fontAlgn="ctr"/>
                      <a:r>
                        <a:rPr lang="de-CH" sz="1800" b="0" i="0" u="none" strike="noStrike">
                          <a:solidFill>
                            <a:srgbClr val="000000"/>
                          </a:solidFill>
                          <a:effectLst/>
                          <a:latin typeface="Futura Bk BT" panose="020B0502020204020303" pitchFamily="34" charset="0"/>
                        </a:rPr>
                        <a:t>3</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Kultur, Sport und Freizeit</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4’565’552.66</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389’427.00</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6’890’000</a:t>
                      </a:r>
                    </a:p>
                  </a:txBody>
                  <a:tcPr marL="0" marR="0" marT="0" marB="0" anchor="ctr"/>
                </a:tc>
                <a:tc>
                  <a:txBody>
                    <a:bodyPr/>
                    <a:lstStyle/>
                    <a:p>
                      <a:pPr algn="r" fontAlgn="b"/>
                      <a:endParaRPr lang="de-CH" sz="1800" b="0" i="0" u="none" strike="noStrike">
                        <a:solidFill>
                          <a:srgbClr val="000000"/>
                        </a:solidFill>
                        <a:effectLst/>
                        <a:latin typeface="Futura Bk BT" panose="020B0502020204020303" pitchFamily="34" charset="0"/>
                      </a:endParaRPr>
                    </a:p>
                  </a:txBody>
                  <a:tcPr marL="0" marR="0" marT="0" marB="0" anchor="ctr"/>
                </a:tc>
                <a:extLst>
                  <a:ext uri="{0D108BD9-81ED-4DB2-BD59-A6C34878D82A}">
                    <a16:rowId xmlns:a16="http://schemas.microsoft.com/office/drawing/2014/main" val="312997863"/>
                  </a:ext>
                </a:extLst>
              </a:tr>
              <a:tr h="370840">
                <a:tc>
                  <a:txBody>
                    <a:bodyPr/>
                    <a:lstStyle/>
                    <a:p>
                      <a:pPr algn="l" fontAlgn="ctr"/>
                      <a:r>
                        <a:rPr lang="de-CH" sz="1800" b="0" i="0" u="none" strike="noStrike">
                          <a:solidFill>
                            <a:srgbClr val="000000"/>
                          </a:solidFill>
                          <a:effectLst/>
                          <a:latin typeface="Futura Bk BT" panose="020B0502020204020303" pitchFamily="34" charset="0"/>
                        </a:rPr>
                        <a:t>5</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Soziale Wohlfahrt</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1’123’972.05</a:t>
                      </a:r>
                    </a:p>
                  </a:txBody>
                  <a:tcPr marL="0" marR="0" marT="0" marB="0" anchor="ctr"/>
                </a:tc>
                <a:tc>
                  <a:txBody>
                    <a:bodyPr/>
                    <a:lstStyle/>
                    <a:p>
                      <a:pPr algn="r" fontAlgn="b"/>
                      <a:endParaRPr lang="de-CH" sz="1800" b="0" i="0" u="none" strike="noStrike">
                        <a:solidFill>
                          <a:srgbClr val="000000"/>
                        </a:solidFill>
                        <a:effectLst/>
                        <a:latin typeface="Futura Bk BT" panose="020B0502020204020303" pitchFamily="34" charset="0"/>
                      </a:endParaRP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689’200</a:t>
                      </a:r>
                    </a:p>
                  </a:txBody>
                  <a:tcPr marL="0" marR="0" marT="0" marB="0" anchor="ctr"/>
                </a:tc>
                <a:tc>
                  <a:txBody>
                    <a:bodyPr/>
                    <a:lstStyle/>
                    <a:p>
                      <a:pPr algn="r" fontAlgn="b"/>
                      <a:endParaRPr lang="de-CH" sz="1800" b="0" i="0" u="none" strike="noStrike">
                        <a:solidFill>
                          <a:srgbClr val="000000"/>
                        </a:solidFill>
                        <a:effectLst/>
                        <a:latin typeface="Futura Bk BT" panose="020B0502020204020303" pitchFamily="34" charset="0"/>
                      </a:endParaRPr>
                    </a:p>
                  </a:txBody>
                  <a:tcPr marL="0" marR="0" marT="0" marB="0" anchor="ctr"/>
                </a:tc>
                <a:extLst>
                  <a:ext uri="{0D108BD9-81ED-4DB2-BD59-A6C34878D82A}">
                    <a16:rowId xmlns:a16="http://schemas.microsoft.com/office/drawing/2014/main" val="936328993"/>
                  </a:ext>
                </a:extLst>
              </a:tr>
              <a:tr h="370840">
                <a:tc>
                  <a:txBody>
                    <a:bodyPr/>
                    <a:lstStyle/>
                    <a:p>
                      <a:pPr algn="l" fontAlgn="ctr"/>
                      <a:r>
                        <a:rPr lang="de-CH" sz="1800" b="0" i="0" u="none" strike="noStrike">
                          <a:solidFill>
                            <a:srgbClr val="000000"/>
                          </a:solidFill>
                          <a:effectLst/>
                          <a:latin typeface="Futura Bk BT" panose="020B0502020204020303" pitchFamily="34" charset="0"/>
                        </a:rPr>
                        <a:t>6</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Verkehr</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-1’157’384.63</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76’784.40</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-1’368’700</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335’000</a:t>
                      </a:r>
                    </a:p>
                  </a:txBody>
                  <a:tcPr marL="0" marR="0" marT="0" marB="0" anchor="ctr"/>
                </a:tc>
                <a:extLst>
                  <a:ext uri="{0D108BD9-81ED-4DB2-BD59-A6C34878D82A}">
                    <a16:rowId xmlns:a16="http://schemas.microsoft.com/office/drawing/2014/main" val="1298979242"/>
                  </a:ext>
                </a:extLst>
              </a:tr>
              <a:tr h="370840">
                <a:tc>
                  <a:txBody>
                    <a:bodyPr/>
                    <a:lstStyle/>
                    <a:p>
                      <a:pPr algn="l" fontAlgn="ctr"/>
                      <a:r>
                        <a:rPr lang="de-CH" sz="1800" b="0" i="0" u="none" strike="noStrike">
                          <a:solidFill>
                            <a:srgbClr val="000000"/>
                          </a:solidFill>
                          <a:effectLst/>
                          <a:latin typeface="Futura Bk BT" panose="020B0502020204020303" pitchFamily="34" charset="0"/>
                        </a:rPr>
                        <a:t>7</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Umweltschutz und Raumordnung</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470’309.70</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106’179.75</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1’800’000</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90’000</a:t>
                      </a:r>
                    </a:p>
                  </a:txBody>
                  <a:tcPr marL="0" marR="0" marT="0" marB="0" anchor="ctr"/>
                </a:tc>
                <a:extLst>
                  <a:ext uri="{0D108BD9-81ED-4DB2-BD59-A6C34878D82A}">
                    <a16:rowId xmlns:a16="http://schemas.microsoft.com/office/drawing/2014/main" val="2556386032"/>
                  </a:ext>
                </a:extLst>
              </a:tr>
              <a:tr h="370840">
                <a:tc>
                  <a:txBody>
                    <a:bodyPr/>
                    <a:lstStyle/>
                    <a:p>
                      <a:pPr algn="l" fontAlgn="ctr"/>
                      <a:r>
                        <a:rPr lang="de-CH" sz="1800" b="0" i="0" u="none" strike="noStrike">
                          <a:solidFill>
                            <a:srgbClr val="000000"/>
                          </a:solidFill>
                          <a:effectLst/>
                          <a:latin typeface="Futura Bk BT" panose="020B0502020204020303" pitchFamily="34" charset="0"/>
                        </a:rPr>
                        <a:t>8</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Volkswirtschaft</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636’591.25</a:t>
                      </a:r>
                    </a:p>
                  </a:txBody>
                  <a:tcPr marL="0" marR="0" marT="0" marB="0" anchor="ctr"/>
                </a:tc>
                <a:tc>
                  <a:txBody>
                    <a:bodyPr/>
                    <a:lstStyle/>
                    <a:p>
                      <a:pPr algn="r" fontAlgn="b"/>
                      <a:endParaRPr lang="de-CH" sz="1800" b="0" i="0" u="none" strike="noStrike">
                        <a:solidFill>
                          <a:srgbClr val="000000"/>
                        </a:solidFill>
                        <a:effectLst/>
                        <a:latin typeface="Futura Bk BT" panose="020B0502020204020303" pitchFamily="34" charset="0"/>
                      </a:endParaRP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736’500</a:t>
                      </a:r>
                    </a:p>
                  </a:txBody>
                  <a:tcPr marL="0" marR="0" marT="0" marB="0" anchor="ctr"/>
                </a:tc>
                <a:tc>
                  <a:txBody>
                    <a:bodyPr/>
                    <a:lstStyle/>
                    <a:p>
                      <a:pPr algn="r" fontAlgn="b"/>
                      <a:endParaRPr lang="de-CH" sz="1800" b="0" i="0" u="none" strike="noStrike">
                        <a:solidFill>
                          <a:srgbClr val="000000"/>
                        </a:solidFill>
                        <a:effectLst/>
                        <a:latin typeface="Futura Bk BT" panose="020B0502020204020303" pitchFamily="34" charset="0"/>
                      </a:endParaRPr>
                    </a:p>
                  </a:txBody>
                  <a:tcPr marL="0" marR="0" marT="0" marB="0" anchor="ctr"/>
                </a:tc>
                <a:extLst>
                  <a:ext uri="{0D108BD9-81ED-4DB2-BD59-A6C34878D82A}">
                    <a16:rowId xmlns:a16="http://schemas.microsoft.com/office/drawing/2014/main" val="2335552122"/>
                  </a:ext>
                </a:extLst>
              </a:tr>
              <a:tr h="370840">
                <a:tc>
                  <a:txBody>
                    <a:bodyPr/>
                    <a:lstStyle/>
                    <a:p>
                      <a:pPr algn="l" fontAlgn="ctr"/>
                      <a:r>
                        <a:rPr lang="de-CH" sz="1800" b="0" i="0" u="none" strike="noStrike">
                          <a:solidFill>
                            <a:srgbClr val="000000"/>
                          </a:solidFill>
                          <a:effectLst/>
                          <a:latin typeface="Futura Bk BT" panose="020B0502020204020303" pitchFamily="34" charset="0"/>
                        </a:rPr>
                        <a:t>9</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Finanzen</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21’215.10</a:t>
                      </a:r>
                    </a:p>
                  </a:txBody>
                  <a:tcPr marL="0" marR="0" marT="0" marB="0" anchor="ctr"/>
                </a:tc>
                <a:tc>
                  <a:txBody>
                    <a:bodyPr/>
                    <a:lstStyle/>
                    <a:p>
                      <a:pPr algn="r" fontAlgn="b"/>
                      <a:endParaRPr lang="de-CH" sz="1800" b="0" i="0" u="none" strike="noStrike">
                        <a:solidFill>
                          <a:srgbClr val="000000"/>
                        </a:solidFill>
                        <a:effectLst/>
                        <a:latin typeface="Futura Bk BT" panose="020B0502020204020303" pitchFamily="34" charset="0"/>
                      </a:endParaRP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220’000</a:t>
                      </a:r>
                    </a:p>
                  </a:txBody>
                  <a:tcPr marL="0" marR="0" marT="0" marB="0" anchor="ctr"/>
                </a:tc>
                <a:tc>
                  <a:txBody>
                    <a:bodyPr/>
                    <a:lstStyle/>
                    <a:p>
                      <a:pPr algn="r" fontAlgn="b"/>
                      <a:endParaRPr lang="de-CH" sz="1800" b="0" i="0" u="none" strike="noStrike">
                        <a:solidFill>
                          <a:srgbClr val="000000"/>
                        </a:solidFill>
                        <a:effectLst/>
                        <a:latin typeface="Futura Bk BT" panose="020B0502020204020303" pitchFamily="34" charset="0"/>
                      </a:endParaRPr>
                    </a:p>
                  </a:txBody>
                  <a:tcPr marL="0" marR="0" marT="0" marB="0" anchor="ctr"/>
                </a:tc>
                <a:extLst>
                  <a:ext uri="{0D108BD9-81ED-4DB2-BD59-A6C34878D82A}">
                    <a16:rowId xmlns:a16="http://schemas.microsoft.com/office/drawing/2014/main" val="751383965"/>
                  </a:ext>
                </a:extLst>
              </a:tr>
              <a:tr h="370840">
                <a:tc>
                  <a:txBody>
                    <a:bodyPr/>
                    <a:lstStyle/>
                    <a:p>
                      <a:pPr algn="l" fontAlgn="ctr"/>
                      <a:endParaRPr lang="de-CH" sz="1800" b="0" i="0" u="none" strike="noStrike">
                        <a:solidFill>
                          <a:srgbClr val="000000"/>
                        </a:solidFill>
                        <a:effectLst/>
                        <a:latin typeface="Futura Bk BT" panose="020B0502020204020303" pitchFamily="34" charset="0"/>
                      </a:endParaRPr>
                    </a:p>
                  </a:txBody>
                  <a:tcPr marL="9525" marR="9525" marT="9525" marB="0" anchor="ctr"/>
                </a:tc>
                <a:tc>
                  <a:txBody>
                    <a:bodyPr/>
                    <a:lstStyle/>
                    <a:p>
                      <a:pPr algn="l" fontAlgn="ctr"/>
                      <a:r>
                        <a:rPr lang="de-CH" sz="1800" b="1" i="0" u="none" strike="noStrike">
                          <a:solidFill>
                            <a:srgbClr val="000000"/>
                          </a:solidFill>
                          <a:effectLst/>
                          <a:latin typeface="Futura Bk BT" panose="020B0502020204020303" pitchFamily="34" charset="0"/>
                        </a:rPr>
                        <a:t>Total</a:t>
                      </a:r>
                    </a:p>
                  </a:txBody>
                  <a:tcPr marL="9525" marR="9525" marT="9525" marB="0" anchor="ctr"/>
                </a:tc>
                <a:tc>
                  <a:txBody>
                    <a:bodyPr/>
                    <a:lstStyle/>
                    <a:p>
                      <a:pPr algn="r" fontAlgn="b"/>
                      <a:r>
                        <a:rPr lang="de-CH" sz="1800" b="1" i="0" u="none" strike="noStrike">
                          <a:solidFill>
                            <a:srgbClr val="000000"/>
                          </a:solidFill>
                          <a:effectLst/>
                          <a:latin typeface="Futura Bk BT" panose="020B0502020204020303" pitchFamily="34" charset="0"/>
                        </a:rPr>
                        <a:t>9’762’553.73</a:t>
                      </a:r>
                    </a:p>
                  </a:txBody>
                  <a:tcPr marL="0" marR="0" marT="0" marB="0" anchor="ctr"/>
                </a:tc>
                <a:tc>
                  <a:txBody>
                    <a:bodyPr/>
                    <a:lstStyle/>
                    <a:p>
                      <a:pPr algn="r" fontAlgn="b"/>
                      <a:r>
                        <a:rPr lang="de-CH" sz="1800" b="1" i="0" u="none" strike="noStrike">
                          <a:solidFill>
                            <a:srgbClr val="000000"/>
                          </a:solidFill>
                          <a:effectLst/>
                          <a:latin typeface="Futura Bk BT" panose="020B0502020204020303" pitchFamily="34" charset="0"/>
                        </a:rPr>
                        <a:t>817’311.90</a:t>
                      </a:r>
                    </a:p>
                  </a:txBody>
                  <a:tcPr marL="0" marR="0" marT="0" marB="0" anchor="ctr"/>
                </a:tc>
                <a:tc>
                  <a:txBody>
                    <a:bodyPr/>
                    <a:lstStyle/>
                    <a:p>
                      <a:pPr algn="r" fontAlgn="b"/>
                      <a:r>
                        <a:rPr lang="de-CH" sz="1800" b="1" i="0" u="none" strike="noStrike">
                          <a:solidFill>
                            <a:srgbClr val="000000"/>
                          </a:solidFill>
                          <a:effectLst/>
                          <a:latin typeface="Futura Bk BT" panose="020B0502020204020303" pitchFamily="34" charset="0"/>
                        </a:rPr>
                        <a:t>14’227’900</a:t>
                      </a:r>
                    </a:p>
                  </a:txBody>
                  <a:tcPr marL="0" marR="0" marT="0" marB="0" anchor="ctr"/>
                </a:tc>
                <a:tc>
                  <a:txBody>
                    <a:bodyPr/>
                    <a:lstStyle/>
                    <a:p>
                      <a:pPr algn="r" fontAlgn="b"/>
                      <a:r>
                        <a:rPr lang="de-CH" sz="1800" b="1" i="0" u="none" strike="noStrike">
                          <a:solidFill>
                            <a:srgbClr val="000000"/>
                          </a:solidFill>
                          <a:effectLst/>
                          <a:latin typeface="Futura Bk BT" panose="020B0502020204020303" pitchFamily="34" charset="0"/>
                        </a:rPr>
                        <a:t>2’248’700</a:t>
                      </a:r>
                    </a:p>
                  </a:txBody>
                  <a:tcPr marL="0" marR="0" marT="0" marB="0" anchor="ctr"/>
                </a:tc>
                <a:extLst>
                  <a:ext uri="{0D108BD9-81ED-4DB2-BD59-A6C34878D82A}">
                    <a16:rowId xmlns:a16="http://schemas.microsoft.com/office/drawing/2014/main" val="781802970"/>
                  </a:ext>
                </a:extLst>
              </a:tr>
            </a:tbl>
          </a:graphicData>
        </a:graphic>
      </p:graphicFrame>
    </p:spTree>
    <p:extLst>
      <p:ext uri="{BB962C8B-B14F-4D97-AF65-F5344CB8AC3E}">
        <p14:creationId xmlns:p14="http://schemas.microsoft.com/office/powerpoint/2010/main" val="1829188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17</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 </a:t>
            </a:r>
            <a:r>
              <a:rPr lang="de-CH" sz="2400" b="0">
                <a:latin typeface="Futura Md BT" panose="020B0602020204020303" pitchFamily="34" charset="0"/>
              </a:rPr>
              <a:t>– Projekte</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elle 2">
            <a:extLst>
              <a:ext uri="{FF2B5EF4-FFF2-40B4-BE49-F238E27FC236}">
                <a16:creationId xmlns:a16="http://schemas.microsoft.com/office/drawing/2014/main" id="{6F054196-ECC0-4D4E-971D-E2DE3B90A1FE}"/>
              </a:ext>
            </a:extLst>
          </p:cNvPr>
          <p:cNvGraphicFramePr>
            <a:graphicFrameLocks noGrp="1"/>
          </p:cNvGraphicFramePr>
          <p:nvPr>
            <p:extLst>
              <p:ext uri="{D42A27DB-BD31-4B8C-83A1-F6EECF244321}">
                <p14:modId xmlns:p14="http://schemas.microsoft.com/office/powerpoint/2010/main" val="2449766989"/>
              </p:ext>
            </p:extLst>
          </p:nvPr>
        </p:nvGraphicFramePr>
        <p:xfrm>
          <a:off x="761927" y="1018688"/>
          <a:ext cx="11192659" cy="5870142"/>
        </p:xfrm>
        <a:graphic>
          <a:graphicData uri="http://schemas.openxmlformats.org/drawingml/2006/table">
            <a:tbl>
              <a:tblPr firstRow="1" bandRow="1">
                <a:tableStyleId>{5C22544A-7EE6-4342-B048-85BDC9FD1C3A}</a:tableStyleId>
              </a:tblPr>
              <a:tblGrid>
                <a:gridCol w="1214107">
                  <a:extLst>
                    <a:ext uri="{9D8B030D-6E8A-4147-A177-3AD203B41FA5}">
                      <a16:colId xmlns:a16="http://schemas.microsoft.com/office/drawing/2014/main" val="2713779752"/>
                    </a:ext>
                  </a:extLst>
                </a:gridCol>
                <a:gridCol w="3885112">
                  <a:extLst>
                    <a:ext uri="{9D8B030D-6E8A-4147-A177-3AD203B41FA5}">
                      <a16:colId xmlns:a16="http://schemas.microsoft.com/office/drawing/2014/main" val="2972073929"/>
                    </a:ext>
                  </a:extLst>
                </a:gridCol>
                <a:gridCol w="432000">
                  <a:extLst>
                    <a:ext uri="{9D8B030D-6E8A-4147-A177-3AD203B41FA5}">
                      <a16:colId xmlns:a16="http://schemas.microsoft.com/office/drawing/2014/main" val="1596883356"/>
                    </a:ext>
                  </a:extLst>
                </a:gridCol>
                <a:gridCol w="1224000">
                  <a:extLst>
                    <a:ext uri="{9D8B030D-6E8A-4147-A177-3AD203B41FA5}">
                      <a16:colId xmlns:a16="http://schemas.microsoft.com/office/drawing/2014/main" val="3871672458"/>
                    </a:ext>
                  </a:extLst>
                </a:gridCol>
                <a:gridCol w="1080000">
                  <a:extLst>
                    <a:ext uri="{9D8B030D-6E8A-4147-A177-3AD203B41FA5}">
                      <a16:colId xmlns:a16="http://schemas.microsoft.com/office/drawing/2014/main" val="1220286591"/>
                    </a:ext>
                  </a:extLst>
                </a:gridCol>
                <a:gridCol w="1260000">
                  <a:extLst>
                    <a:ext uri="{9D8B030D-6E8A-4147-A177-3AD203B41FA5}">
                      <a16:colId xmlns:a16="http://schemas.microsoft.com/office/drawing/2014/main" val="3398128355"/>
                    </a:ext>
                  </a:extLst>
                </a:gridCol>
                <a:gridCol w="1260000">
                  <a:extLst>
                    <a:ext uri="{9D8B030D-6E8A-4147-A177-3AD203B41FA5}">
                      <a16:colId xmlns:a16="http://schemas.microsoft.com/office/drawing/2014/main" val="444776509"/>
                    </a:ext>
                  </a:extLst>
                </a:gridCol>
                <a:gridCol w="837440">
                  <a:extLst>
                    <a:ext uri="{9D8B030D-6E8A-4147-A177-3AD203B41FA5}">
                      <a16:colId xmlns:a16="http://schemas.microsoft.com/office/drawing/2014/main" val="3304970905"/>
                    </a:ext>
                  </a:extLst>
                </a:gridCol>
              </a:tblGrid>
              <a:tr h="378817">
                <a:tc>
                  <a:txBody>
                    <a:bodyPr/>
                    <a:lstStyle/>
                    <a:p>
                      <a:r>
                        <a:rPr lang="de-DE" sz="1500" b="1">
                          <a:latin typeface="Futura Bk BT" panose="020B0502020204020303" pitchFamily="34" charset="0"/>
                        </a:rPr>
                        <a:t>GV</a:t>
                      </a:r>
                      <a:endParaRPr lang="de-CH" sz="1500" b="1">
                        <a:latin typeface="Futura Bk BT" panose="020B0502020204020303" pitchFamily="34" charset="0"/>
                      </a:endParaRPr>
                    </a:p>
                  </a:txBody>
                  <a:tcPr/>
                </a:tc>
                <a:tc>
                  <a:txBody>
                    <a:bodyPr/>
                    <a:lstStyle/>
                    <a:p>
                      <a:r>
                        <a:rPr lang="de-DE" sz="1500" b="1">
                          <a:latin typeface="Futura Bk BT" panose="020B0502020204020303" pitchFamily="34" charset="0"/>
                        </a:rPr>
                        <a:t>Projekt</a:t>
                      </a:r>
                      <a:endParaRPr lang="de-CH" sz="1500" b="1">
                        <a:latin typeface="Futura Bk BT" panose="020B0502020204020303" pitchFamily="34" charset="0"/>
                      </a:endParaRPr>
                    </a:p>
                  </a:txBody>
                  <a:tcPr/>
                </a:tc>
                <a:tc>
                  <a:txBody>
                    <a:bodyPr/>
                    <a:lstStyle/>
                    <a:p>
                      <a:pPr algn="ctr"/>
                      <a:r>
                        <a:rPr lang="de-CH" sz="1500" b="1">
                          <a:latin typeface="Futura Bk BT" panose="020B0502020204020303" pitchFamily="34" charset="0"/>
                        </a:rPr>
                        <a:t>VK</a:t>
                      </a:r>
                    </a:p>
                  </a:txBody>
                  <a:tcPr/>
                </a:tc>
                <a:tc>
                  <a:txBody>
                    <a:bodyPr/>
                    <a:lstStyle/>
                    <a:p>
                      <a:pPr algn="ctr"/>
                      <a:r>
                        <a:rPr lang="de-DE" sz="1500" b="1">
                          <a:latin typeface="Futura Bk BT" panose="020B0502020204020303" pitchFamily="34" charset="0"/>
                        </a:rPr>
                        <a:t>Abrechnung</a:t>
                      </a:r>
                      <a:endParaRPr lang="de-CH" sz="1500" b="1">
                        <a:latin typeface="Futura Bk BT" panose="020B0502020204020303" pitchFamily="34" charset="0"/>
                      </a:endParaRPr>
                    </a:p>
                  </a:txBody>
                  <a:tcPr/>
                </a:tc>
                <a:tc>
                  <a:txBody>
                    <a:bodyPr/>
                    <a:lstStyle/>
                    <a:p>
                      <a:pPr algn="r"/>
                      <a:r>
                        <a:rPr lang="de-DE" sz="1500" b="1">
                          <a:latin typeface="Futura Bk BT" panose="020B0502020204020303" pitchFamily="34" charset="0"/>
                        </a:rPr>
                        <a:t>Kredit</a:t>
                      </a:r>
                      <a:endParaRPr lang="de-CH" sz="1500" b="1">
                        <a:latin typeface="Futura Bk BT" panose="020B0502020204020303" pitchFamily="34" charset="0"/>
                      </a:endParaRPr>
                    </a:p>
                  </a:txBody>
                  <a:tcPr/>
                </a:tc>
                <a:tc>
                  <a:txBody>
                    <a:bodyPr/>
                    <a:lstStyle/>
                    <a:p>
                      <a:pPr algn="r"/>
                      <a:r>
                        <a:rPr lang="de-CH" sz="1500" b="1">
                          <a:latin typeface="Futura Bk BT" panose="020B0502020204020303" pitchFamily="34" charset="0"/>
                        </a:rPr>
                        <a:t>Verbraucht</a:t>
                      </a:r>
                    </a:p>
                  </a:txBody>
                  <a:tcPr/>
                </a:tc>
                <a:tc>
                  <a:txBody>
                    <a:bodyPr/>
                    <a:lstStyle/>
                    <a:p>
                      <a:pPr algn="r"/>
                      <a:r>
                        <a:rPr lang="de-DE" sz="1500" b="1">
                          <a:latin typeface="Futura Bk BT" panose="020B0502020204020303" pitchFamily="34" charset="0"/>
                        </a:rPr>
                        <a:t>Verfügbar</a:t>
                      </a:r>
                      <a:endParaRPr lang="de-CH" sz="1500" b="1">
                        <a:latin typeface="Futura Bk BT" panose="020B0502020204020303" pitchFamily="34" charset="0"/>
                      </a:endParaRPr>
                    </a:p>
                  </a:txBody>
                  <a:tcPr/>
                </a:tc>
                <a:tc>
                  <a:txBody>
                    <a:bodyPr/>
                    <a:lstStyle/>
                    <a:p>
                      <a:pPr algn="r"/>
                      <a:r>
                        <a:rPr lang="de-CH" sz="1500" b="1">
                          <a:latin typeface="Futura Bk BT" panose="020B0502020204020303" pitchFamily="34" charset="0"/>
                        </a:rPr>
                        <a:t>in %</a:t>
                      </a:r>
                    </a:p>
                  </a:txBody>
                  <a:tcPr/>
                </a:tc>
                <a:extLst>
                  <a:ext uri="{0D108BD9-81ED-4DB2-BD59-A6C34878D82A}">
                    <a16:rowId xmlns:a16="http://schemas.microsoft.com/office/drawing/2014/main" val="3578953204"/>
                  </a:ext>
                </a:extLst>
              </a:tr>
              <a:tr h="266158">
                <a:tc>
                  <a:txBody>
                    <a:bodyPr/>
                    <a:lstStyle/>
                    <a:p>
                      <a:pPr algn="l" fontAlgn="b"/>
                      <a:r>
                        <a:rPr lang="de-CH" sz="1600" b="0" u="none" strike="noStrike">
                          <a:solidFill>
                            <a:srgbClr val="000000"/>
                          </a:solidFill>
                          <a:effectLst/>
                          <a:latin typeface="Futura Bk BT" panose="020B0502020204020303" pitchFamily="34" charset="0"/>
                        </a:rPr>
                        <a:t>17.10.2008</a:t>
                      </a:r>
                      <a:endParaRPr lang="de-CH" sz="1600" b="0" i="0" u="none" strike="noStrike">
                        <a:solidFill>
                          <a:srgbClr val="000000"/>
                        </a:solidFill>
                        <a:effectLst/>
                        <a:latin typeface="Futura Bk BT" panose="020B0502020204020303" pitchFamily="34" charset="0"/>
                      </a:endParaRPr>
                    </a:p>
                  </a:txBody>
                  <a:tcPr marL="0" marR="0" marT="0" marB="0"/>
                </a:tc>
                <a:tc>
                  <a:txBody>
                    <a:bodyPr/>
                    <a:lstStyle/>
                    <a:p>
                      <a:pPr algn="l" fontAlgn="b"/>
                      <a:r>
                        <a:rPr lang="de-CH" sz="1600" b="0" u="none" strike="noStrike">
                          <a:solidFill>
                            <a:srgbClr val="000000"/>
                          </a:solidFill>
                          <a:effectLst/>
                          <a:latin typeface="Futura Bk BT" panose="020B0502020204020303" pitchFamily="34" charset="0"/>
                        </a:rPr>
                        <a:t>Sanierung Schiessanlagen Alterswil</a:t>
                      </a:r>
                      <a:endParaRPr lang="de-CH" sz="1600" b="0" i="0" u="none" strike="noStrike">
                        <a:solidFill>
                          <a:srgbClr val="000000"/>
                        </a:solidFill>
                        <a:effectLst/>
                        <a:latin typeface="Futura Bk BT" panose="020B0502020204020303" pitchFamily="34" charset="0"/>
                      </a:endParaRPr>
                    </a:p>
                  </a:txBody>
                  <a:tcPr marL="0" marR="0" marT="0" marB="0"/>
                </a:tc>
                <a:tc>
                  <a:txBody>
                    <a:bodyPr/>
                    <a:lstStyle/>
                    <a:p>
                      <a:pPr algn="ctr" fontAlgn="b"/>
                      <a:r>
                        <a:rPr lang="de-CH" sz="1600" b="0" u="none" strike="noStrike">
                          <a:solidFill>
                            <a:srgbClr val="000000"/>
                          </a:solidFill>
                          <a:effectLst/>
                          <a:latin typeface="Futura Bk BT" panose="020B0502020204020303" pitchFamily="34" charset="0"/>
                        </a:rPr>
                        <a:t>OK</a:t>
                      </a:r>
                      <a:endParaRPr lang="de-CH" sz="1600" b="0" i="0" u="none" strike="noStrike">
                        <a:solidFill>
                          <a:srgbClr val="000000"/>
                        </a:solidFill>
                        <a:effectLst/>
                        <a:latin typeface="Futura Bk BT" panose="020B0502020204020303" pitchFamily="34" charset="0"/>
                      </a:endParaRPr>
                    </a:p>
                  </a:txBody>
                  <a:tcPr marL="0" marR="0" marT="0" marB="0"/>
                </a:tc>
                <a:tc>
                  <a:txBody>
                    <a:bodyPr/>
                    <a:lstStyle/>
                    <a:p>
                      <a:pPr algn="r" fontAlgn="b"/>
                      <a:r>
                        <a:rPr lang="de-CH" sz="1600" b="0" u="none" strike="noStrike">
                          <a:solidFill>
                            <a:srgbClr val="000000"/>
                          </a:solidFill>
                          <a:effectLst/>
                          <a:latin typeface="Futura Bk BT" panose="020B0502020204020303" pitchFamily="34" charset="0"/>
                        </a:rPr>
                        <a:t> </a:t>
                      </a:r>
                      <a:endParaRPr lang="de-CH" sz="1600" b="0" i="0" u="none" strike="noStrike">
                        <a:solidFill>
                          <a:srgbClr val="000000"/>
                        </a:solidFill>
                        <a:effectLst/>
                        <a:latin typeface="Futura Bk BT" panose="020B0502020204020303" pitchFamily="34" charset="0"/>
                      </a:endParaRPr>
                    </a:p>
                  </a:txBody>
                  <a:tcPr marL="0" marR="0" marT="0" marB="0"/>
                </a:tc>
                <a:tc>
                  <a:txBody>
                    <a:bodyPr/>
                    <a:lstStyle/>
                    <a:p>
                      <a:pPr algn="r" fontAlgn="b"/>
                      <a:r>
                        <a:rPr lang="de-CH" sz="1600" b="0" u="none" strike="noStrike">
                          <a:solidFill>
                            <a:srgbClr val="000000"/>
                          </a:solidFill>
                          <a:effectLst/>
                          <a:latin typeface="Futura Bk BT" panose="020B0502020204020303" pitchFamily="34" charset="0"/>
                        </a:rPr>
                        <a:t>330'000</a:t>
                      </a:r>
                      <a:endParaRPr lang="de-CH" sz="1600" b="0" i="0" u="none" strike="noStrike">
                        <a:solidFill>
                          <a:srgbClr val="000000"/>
                        </a:solidFill>
                        <a:effectLst/>
                        <a:latin typeface="Futura Bk BT" panose="020B0502020204020303" pitchFamily="34" charset="0"/>
                      </a:endParaRPr>
                    </a:p>
                  </a:txBody>
                  <a:tcPr marL="0" marR="0" marT="0" marB="0"/>
                </a:tc>
                <a:tc>
                  <a:txBody>
                    <a:bodyPr/>
                    <a:lstStyle/>
                    <a:p>
                      <a:pPr algn="r" fontAlgn="b"/>
                      <a:r>
                        <a:rPr lang="de-CH" sz="1600" b="0" u="none" strike="noStrike">
                          <a:solidFill>
                            <a:srgbClr val="000000"/>
                          </a:solidFill>
                          <a:effectLst/>
                          <a:latin typeface="Futura Bk BT" panose="020B0502020204020303" pitchFamily="34" charset="0"/>
                        </a:rPr>
                        <a:t>73'703.00</a:t>
                      </a:r>
                      <a:endParaRPr lang="de-CH" sz="1600" b="0" i="0" u="none" strike="noStrike">
                        <a:solidFill>
                          <a:srgbClr val="000000"/>
                        </a:solidFill>
                        <a:effectLst/>
                        <a:latin typeface="Futura Bk BT" panose="020B0502020204020303" pitchFamily="34" charset="0"/>
                      </a:endParaRPr>
                    </a:p>
                  </a:txBody>
                  <a:tcPr marL="0" marR="0" marT="0" marB="0"/>
                </a:tc>
                <a:tc>
                  <a:txBody>
                    <a:bodyPr/>
                    <a:lstStyle/>
                    <a:p>
                      <a:pPr algn="r" fontAlgn="b"/>
                      <a:r>
                        <a:rPr lang="de-CH" sz="1600" b="0" u="none" strike="noStrike">
                          <a:solidFill>
                            <a:srgbClr val="000000"/>
                          </a:solidFill>
                          <a:effectLst/>
                          <a:latin typeface="Futura Bk BT" panose="020B0502020204020303" pitchFamily="34" charset="0"/>
                        </a:rPr>
                        <a:t>256'297.00</a:t>
                      </a:r>
                      <a:endParaRPr lang="de-CH" sz="1600" b="0" i="0" u="none" strike="noStrike">
                        <a:solidFill>
                          <a:srgbClr val="000000"/>
                        </a:solidFill>
                        <a:effectLst/>
                        <a:latin typeface="Futura Bk BT" panose="020B0502020204020303" pitchFamily="34" charset="0"/>
                      </a:endParaRPr>
                    </a:p>
                  </a:txBody>
                  <a:tcPr marL="0" marR="0" marT="0" marB="0"/>
                </a:tc>
                <a:tc>
                  <a:txBody>
                    <a:bodyPr/>
                    <a:lstStyle/>
                    <a:p>
                      <a:pPr algn="r" fontAlgn="b"/>
                      <a:r>
                        <a:rPr lang="de-CH" sz="1600" b="0" u="none" strike="noStrike">
                          <a:solidFill>
                            <a:srgbClr val="000000"/>
                          </a:solidFill>
                          <a:effectLst/>
                          <a:latin typeface="Futura Bk BT" panose="020B0502020204020303" pitchFamily="34" charset="0"/>
                        </a:rPr>
                        <a:t>77.67%</a:t>
                      </a:r>
                      <a:endParaRPr lang="de-CH" sz="1600" b="0" i="0" u="none" strike="noStrike">
                        <a:solidFill>
                          <a:srgbClr val="000000"/>
                        </a:solidFill>
                        <a:effectLst/>
                        <a:latin typeface="Futura Bk BT" panose="020B0502020204020303" pitchFamily="34" charset="0"/>
                      </a:endParaRPr>
                    </a:p>
                  </a:txBody>
                  <a:tcPr marL="0" marR="0" marT="0" marB="0"/>
                </a:tc>
                <a:extLst>
                  <a:ext uri="{0D108BD9-81ED-4DB2-BD59-A6C34878D82A}">
                    <a16:rowId xmlns:a16="http://schemas.microsoft.com/office/drawing/2014/main" val="4010776840"/>
                  </a:ext>
                </a:extLst>
              </a:tr>
              <a:tr h="266158">
                <a:tc>
                  <a:txBody>
                    <a:bodyPr/>
                    <a:lstStyle/>
                    <a:p>
                      <a:pPr algn="l" fontAlgn="b"/>
                      <a:r>
                        <a:rPr lang="de-CH" sz="1600" b="0" u="none" strike="noStrike">
                          <a:solidFill>
                            <a:srgbClr val="000000"/>
                          </a:solidFill>
                          <a:effectLst/>
                          <a:latin typeface="Futura Bk BT" panose="020B0502020204020303" pitchFamily="34" charset="0"/>
                        </a:rPr>
                        <a:t>26.04.2013</a:t>
                      </a:r>
                      <a:endParaRPr lang="de-CH" sz="1600" b="0" i="0" u="none" strike="noStrike">
                        <a:solidFill>
                          <a:srgbClr val="000000"/>
                        </a:solidFill>
                        <a:effectLst/>
                        <a:latin typeface="Futura Bk BT" panose="020B0502020204020303" pitchFamily="34" charset="0"/>
                      </a:endParaRPr>
                    </a:p>
                  </a:txBody>
                  <a:tcPr marL="0" marR="0" marT="0" marB="0">
                    <a:solidFill>
                      <a:schemeClr val="accent2">
                        <a:lumMod val="40000"/>
                        <a:lumOff val="60000"/>
                      </a:schemeClr>
                    </a:solidFill>
                  </a:tcPr>
                </a:tc>
                <a:tc>
                  <a:txBody>
                    <a:bodyPr/>
                    <a:lstStyle/>
                    <a:p>
                      <a:pPr algn="l" fontAlgn="b"/>
                      <a:r>
                        <a:rPr lang="de-CH" sz="1600" b="0" u="none" strike="noStrike">
                          <a:solidFill>
                            <a:srgbClr val="000000"/>
                          </a:solidFill>
                          <a:effectLst/>
                          <a:latin typeface="Futura Bk BT" panose="020B0502020204020303" pitchFamily="34" charset="0"/>
                        </a:rPr>
                        <a:t>Ausscheidung Schutzzonen St. Antoni</a:t>
                      </a:r>
                      <a:endParaRPr lang="de-CH" sz="1600" b="0" i="0" u="none" strike="noStrike">
                        <a:solidFill>
                          <a:srgbClr val="000000"/>
                        </a:solidFill>
                        <a:effectLst/>
                        <a:latin typeface="Futura Bk BT" panose="020B0502020204020303" pitchFamily="34" charset="0"/>
                      </a:endParaRPr>
                    </a:p>
                  </a:txBody>
                  <a:tcPr marL="0" marR="0" marT="0" marB="0">
                    <a:solidFill>
                      <a:schemeClr val="accent2">
                        <a:lumMod val="40000"/>
                        <a:lumOff val="60000"/>
                      </a:schemeClr>
                    </a:solidFill>
                  </a:tcPr>
                </a:tc>
                <a:tc>
                  <a:txBody>
                    <a:bodyPr/>
                    <a:lstStyle/>
                    <a:p>
                      <a:pPr algn="ctr" fontAlgn="b"/>
                      <a:r>
                        <a:rPr lang="de-CH" sz="1600" b="0" u="none" strike="noStrike">
                          <a:solidFill>
                            <a:srgbClr val="000000"/>
                          </a:solidFill>
                          <a:effectLst/>
                          <a:latin typeface="Futura Bk BT" panose="020B0502020204020303" pitchFamily="34" charset="0"/>
                        </a:rPr>
                        <a:t>RK</a:t>
                      </a:r>
                      <a:endParaRPr lang="de-CH" sz="1600" b="0" i="0" u="none" strike="noStrike">
                        <a:solidFill>
                          <a:srgbClr val="000000"/>
                        </a:solidFill>
                        <a:effectLst/>
                        <a:latin typeface="Futura Bk BT" panose="020B0502020204020303" pitchFamily="34" charset="0"/>
                      </a:endParaRPr>
                    </a:p>
                  </a:txBody>
                  <a:tcPr marL="0" marR="0" marT="0" marB="0">
                    <a:solidFill>
                      <a:schemeClr val="accent2">
                        <a:lumMod val="40000"/>
                        <a:lumOff val="60000"/>
                      </a:schemeClr>
                    </a:solidFill>
                  </a:tcPr>
                </a:tc>
                <a:tc>
                  <a:txBody>
                    <a:bodyPr/>
                    <a:lstStyle/>
                    <a:p>
                      <a:pPr algn="r" fontAlgn="b"/>
                      <a:r>
                        <a:rPr lang="de-CH" sz="1600" b="0" u="none" strike="noStrike">
                          <a:solidFill>
                            <a:srgbClr val="000000"/>
                          </a:solidFill>
                          <a:effectLst/>
                          <a:latin typeface="Futura Bk BT" panose="020B0502020204020303" pitchFamily="34" charset="0"/>
                        </a:rPr>
                        <a:t>21.05.2024</a:t>
                      </a:r>
                      <a:endParaRPr lang="de-CH" sz="1600" b="0" i="0" u="none" strike="noStrike">
                        <a:solidFill>
                          <a:srgbClr val="000000"/>
                        </a:solidFill>
                        <a:effectLst/>
                        <a:latin typeface="Futura Bk BT" panose="020B0502020204020303" pitchFamily="34" charset="0"/>
                      </a:endParaRPr>
                    </a:p>
                  </a:txBody>
                  <a:tcPr marL="0" marR="0" marT="0" marB="0">
                    <a:solidFill>
                      <a:schemeClr val="accent2">
                        <a:lumMod val="40000"/>
                        <a:lumOff val="60000"/>
                      </a:schemeClr>
                    </a:solidFill>
                  </a:tcPr>
                </a:tc>
                <a:tc>
                  <a:txBody>
                    <a:bodyPr/>
                    <a:lstStyle/>
                    <a:p>
                      <a:pPr algn="r" fontAlgn="b"/>
                      <a:r>
                        <a:rPr lang="de-CH" sz="1600" b="0" u="none" strike="noStrike">
                          <a:solidFill>
                            <a:srgbClr val="000000"/>
                          </a:solidFill>
                          <a:effectLst/>
                          <a:latin typeface="Futura Bk BT" panose="020B0502020204020303" pitchFamily="34" charset="0"/>
                        </a:rPr>
                        <a:t>30'000</a:t>
                      </a:r>
                      <a:endParaRPr lang="de-CH" sz="1600" b="0" i="0" u="none" strike="noStrike">
                        <a:solidFill>
                          <a:srgbClr val="000000"/>
                        </a:solidFill>
                        <a:effectLst/>
                        <a:latin typeface="Futura Bk BT" panose="020B0502020204020303" pitchFamily="34" charset="0"/>
                      </a:endParaRPr>
                    </a:p>
                  </a:txBody>
                  <a:tcPr marL="0" marR="0" marT="0" marB="0">
                    <a:solidFill>
                      <a:schemeClr val="accent2">
                        <a:lumMod val="40000"/>
                        <a:lumOff val="60000"/>
                      </a:schemeClr>
                    </a:solidFill>
                  </a:tcPr>
                </a:tc>
                <a:tc>
                  <a:txBody>
                    <a:bodyPr/>
                    <a:lstStyle/>
                    <a:p>
                      <a:pPr algn="r" fontAlgn="b"/>
                      <a:r>
                        <a:rPr lang="de-CH" sz="1600" b="0" u="none" strike="noStrike">
                          <a:solidFill>
                            <a:srgbClr val="000000"/>
                          </a:solidFill>
                          <a:effectLst/>
                          <a:latin typeface="Futura Bk BT" panose="020B0502020204020303" pitchFamily="34" charset="0"/>
                        </a:rPr>
                        <a:t>19'074.05</a:t>
                      </a:r>
                      <a:endParaRPr lang="de-CH" sz="1600" b="0" i="0" u="none" strike="noStrike">
                        <a:solidFill>
                          <a:srgbClr val="000000"/>
                        </a:solidFill>
                        <a:effectLst/>
                        <a:latin typeface="Futura Bk BT" panose="020B0502020204020303" pitchFamily="34" charset="0"/>
                      </a:endParaRPr>
                    </a:p>
                  </a:txBody>
                  <a:tcPr marL="0" marR="0" marT="0" marB="0">
                    <a:solidFill>
                      <a:schemeClr val="accent2">
                        <a:lumMod val="40000"/>
                        <a:lumOff val="60000"/>
                      </a:schemeClr>
                    </a:solidFill>
                  </a:tcPr>
                </a:tc>
                <a:tc>
                  <a:txBody>
                    <a:bodyPr/>
                    <a:lstStyle/>
                    <a:p>
                      <a:pPr algn="r" fontAlgn="b"/>
                      <a:r>
                        <a:rPr lang="de-CH" sz="1600" b="0" u="none" strike="noStrike">
                          <a:solidFill>
                            <a:srgbClr val="000000"/>
                          </a:solidFill>
                          <a:effectLst/>
                          <a:latin typeface="Futura Bk BT" panose="020B0502020204020303" pitchFamily="34" charset="0"/>
                        </a:rPr>
                        <a:t>10'925.95</a:t>
                      </a:r>
                      <a:endParaRPr lang="de-CH" sz="1600" b="0" i="0" u="none" strike="noStrike">
                        <a:solidFill>
                          <a:srgbClr val="000000"/>
                        </a:solidFill>
                        <a:effectLst/>
                        <a:latin typeface="Futura Bk BT" panose="020B0502020204020303" pitchFamily="34" charset="0"/>
                      </a:endParaRPr>
                    </a:p>
                  </a:txBody>
                  <a:tcPr marL="0" marR="0" marT="0" marB="0">
                    <a:solidFill>
                      <a:schemeClr val="accent2">
                        <a:lumMod val="40000"/>
                        <a:lumOff val="60000"/>
                      </a:schemeClr>
                    </a:solidFill>
                  </a:tcPr>
                </a:tc>
                <a:tc>
                  <a:txBody>
                    <a:bodyPr/>
                    <a:lstStyle/>
                    <a:p>
                      <a:pPr algn="r" fontAlgn="b"/>
                      <a:r>
                        <a:rPr lang="de-CH" sz="1600" b="0" u="none" strike="noStrike">
                          <a:solidFill>
                            <a:srgbClr val="000000"/>
                          </a:solidFill>
                          <a:effectLst/>
                          <a:latin typeface="Futura Bk BT" panose="020B0502020204020303" pitchFamily="34" charset="0"/>
                        </a:rPr>
                        <a:t>36.42%</a:t>
                      </a:r>
                      <a:endParaRPr lang="de-CH" sz="1600" b="0" i="0" u="none" strike="noStrike">
                        <a:solidFill>
                          <a:srgbClr val="000000"/>
                        </a:solidFill>
                        <a:effectLst/>
                        <a:latin typeface="Futura Bk BT" panose="020B0502020204020303" pitchFamily="34" charset="0"/>
                      </a:endParaRPr>
                    </a:p>
                  </a:txBody>
                  <a:tcPr marL="0" marR="0" marT="0" marB="0">
                    <a:solidFill>
                      <a:schemeClr val="accent2">
                        <a:lumMod val="40000"/>
                        <a:lumOff val="60000"/>
                      </a:schemeClr>
                    </a:solidFill>
                  </a:tcPr>
                </a:tc>
                <a:extLst>
                  <a:ext uri="{0D108BD9-81ED-4DB2-BD59-A6C34878D82A}">
                    <a16:rowId xmlns:a16="http://schemas.microsoft.com/office/drawing/2014/main" val="2980868537"/>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06.04.2017</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Strassensanierungen Alterswil</a:t>
                      </a:r>
                    </a:p>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weitere Etappen</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OK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7'700'000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4'965'740.75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2'734'259.25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35.51%</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extLst>
                  <a:ext uri="{0D108BD9-81ED-4DB2-BD59-A6C34878D82A}">
                    <a16:rowId xmlns:a16="http://schemas.microsoft.com/office/drawing/2014/main" val="1976381104"/>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25.04.2018</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ARA-Entwässerungen 1. Etappe</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OK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21.05.2024</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1'335'500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1'166'773.61</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168'726.39</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12.63%</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extLst>
                  <a:ext uri="{0D108BD9-81ED-4DB2-BD59-A6C34878D82A}">
                    <a16:rowId xmlns:a16="http://schemas.microsoft.com/office/drawing/2014/main" val="1429583539"/>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05.04.2019</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Neubau Mehrzweckhalle Alterswil</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OK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14'300'000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15'110'320.89</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-810'320.89</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-5.67%</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extLst>
                  <a:ext uri="{0D108BD9-81ED-4DB2-BD59-A6C34878D82A}">
                    <a16:rowId xmlns:a16="http://schemas.microsoft.com/office/drawing/2014/main" val="2492245123"/>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09.12.2019</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Anschluss Fernwärmeheizung Tafers</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OK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21.05.2024</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312'000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300'030.14</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11'969.86</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3.84%</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extLst>
                  <a:ext uri="{0D108BD9-81ED-4DB2-BD59-A6C34878D82A}">
                    <a16:rowId xmlns:a16="http://schemas.microsoft.com/office/drawing/2014/main" val="2849940505"/>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09.12.2019</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ARA-Entwässerungen 2. Etappe</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OK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21.05.2024</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540'000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494'735.05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45'264.95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8.38%</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extLst>
                  <a:ext uri="{0D108BD9-81ED-4DB2-BD59-A6C34878D82A}">
                    <a16:rowId xmlns:a16="http://schemas.microsoft.com/office/drawing/2014/main" val="2658216887"/>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09.12.2019</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Neubau Aufbahrungshalle Tafers</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PK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25'000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19'692.35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5'307.65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21.23%</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extLst>
                  <a:ext uri="{0D108BD9-81ED-4DB2-BD59-A6C34878D82A}">
                    <a16:rowId xmlns:a16="http://schemas.microsoft.com/office/drawing/2014/main" val="3321377616"/>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09.12.2019</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Neubau Mehrzweckgebäude Tafers</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OK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7'990'000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8'717'491.40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-727'491.40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-9.11%</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extLst>
                  <a:ext uri="{0D108BD9-81ED-4DB2-BD59-A6C34878D82A}">
                    <a16:rowId xmlns:a16="http://schemas.microsoft.com/office/drawing/2014/main" val="3030334335"/>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10.12.2020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Sanierung Niedermontenstrasse St. Antoni</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PK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27'000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27'000.00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extLst>
                  <a:ext uri="{0D108BD9-81ED-4DB2-BD59-A6C34878D82A}">
                    <a16:rowId xmlns:a16="http://schemas.microsoft.com/office/drawing/2014/main" val="2717357392"/>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10.12.2020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Strassensanierung Burgbühl St. Antoni</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OK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2'350'000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2'267'865.65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82'134.35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3.50%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extLst>
                  <a:ext uri="{0D108BD9-81ED-4DB2-BD59-A6C34878D82A}">
                    <a16:rowId xmlns:a16="http://schemas.microsoft.com/office/drawing/2014/main" val="1042751213"/>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21.12.2020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Erweiterung Amthaus Tafers</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PK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150'000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150'000.00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extLst>
                  <a:ext uri="{0D108BD9-81ED-4DB2-BD59-A6C34878D82A}">
                    <a16:rowId xmlns:a16="http://schemas.microsoft.com/office/drawing/2014/main" val="2737826587"/>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09.12.2021</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Studienauftrag Überbauung ASTA-Areal</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PK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 </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360'000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232'776.85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127'223.15</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35.34%</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tc>
                <a:extLst>
                  <a:ext uri="{0D108BD9-81ED-4DB2-BD59-A6C34878D82A}">
                    <a16:rowId xmlns:a16="http://schemas.microsoft.com/office/drawing/2014/main" val="2104720126"/>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07.12.2022</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Anschaffung von Kommunalfahrzeugen</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RK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21.05.2024</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400'000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401'972.00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-1'972.00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-0.49%</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extLst>
                  <a:ext uri="{0D108BD9-81ED-4DB2-BD59-A6C34878D82A}">
                    <a16:rowId xmlns:a16="http://schemas.microsoft.com/office/drawing/2014/main" val="2318779393"/>
                  </a:ext>
                </a:extLst>
              </a:tr>
              <a:tr h="266158">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07.12.2022</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l" defTabSz="914400" rtl="0" eaLnBrk="1" fontAlgn="b" latinLnBrk="0" hangingPunct="1"/>
                      <a:r>
                        <a:rPr lang="de-CH" sz="1600" b="0" u="none" strike="noStrike" kern="1200">
                          <a:solidFill>
                            <a:srgbClr val="000000"/>
                          </a:solidFill>
                          <a:effectLst/>
                          <a:latin typeface="Futura Bk BT" panose="020B0502020204020303" pitchFamily="34" charset="0"/>
                        </a:rPr>
                        <a:t>Ersatz Seilzüge und Beleuchtung Bühne Aula Tafers</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ctr" defTabSz="914400" rtl="0" eaLnBrk="1" fontAlgn="b" latinLnBrk="0" hangingPunct="1"/>
                      <a:r>
                        <a:rPr lang="de-CH" sz="1600" b="0" u="none" strike="noStrike" kern="1200">
                          <a:solidFill>
                            <a:srgbClr val="000000"/>
                          </a:solidFill>
                          <a:effectLst/>
                          <a:latin typeface="Futura Bk BT" panose="020B0502020204020303" pitchFamily="34" charset="0"/>
                        </a:rPr>
                        <a:t>OK</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21.05.2024</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140'000</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138'777.67</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1'222.33</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tc>
                  <a:txBody>
                    <a:bodyPr/>
                    <a:lstStyle/>
                    <a:p>
                      <a:pPr marL="0" algn="r" defTabSz="914400" rtl="0" eaLnBrk="1" fontAlgn="b" latinLnBrk="0" hangingPunct="1"/>
                      <a:r>
                        <a:rPr lang="de-CH" sz="1600" b="0" u="none" strike="noStrike" kern="1200">
                          <a:solidFill>
                            <a:srgbClr val="000000"/>
                          </a:solidFill>
                          <a:effectLst/>
                          <a:latin typeface="Futura Bk BT" panose="020B0502020204020303" pitchFamily="34" charset="0"/>
                        </a:rPr>
                        <a:t>0.87%</a:t>
                      </a:r>
                      <a:endParaRPr lang="de-CH" sz="1600" b="0" i="0" u="none" strike="noStrike" kern="1200">
                        <a:solidFill>
                          <a:srgbClr val="000000"/>
                        </a:solidFill>
                        <a:effectLst/>
                        <a:latin typeface="Futura Bk BT" panose="020B0502020204020303" pitchFamily="34" charset="0"/>
                        <a:ea typeface="+mn-ea"/>
                        <a:cs typeface="+mn-cs"/>
                      </a:endParaRPr>
                    </a:p>
                  </a:txBody>
                  <a:tcPr marL="0" marR="0" marT="0" marB="0">
                    <a:solidFill>
                      <a:schemeClr val="accent2">
                        <a:lumMod val="40000"/>
                        <a:lumOff val="60000"/>
                      </a:schemeClr>
                    </a:solidFill>
                  </a:tcPr>
                </a:tc>
                <a:extLst>
                  <a:ext uri="{0D108BD9-81ED-4DB2-BD59-A6C34878D82A}">
                    <a16:rowId xmlns:a16="http://schemas.microsoft.com/office/drawing/2014/main" val="2674505212"/>
                  </a:ext>
                </a:extLst>
              </a:tr>
            </a:tbl>
          </a:graphicData>
        </a:graphic>
      </p:graphicFrame>
    </p:spTree>
    <p:extLst>
      <p:ext uri="{BB962C8B-B14F-4D97-AF65-F5344CB8AC3E}">
        <p14:creationId xmlns:p14="http://schemas.microsoft.com/office/powerpoint/2010/main" val="510299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18</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 </a:t>
            </a:r>
            <a:r>
              <a:rPr lang="de-CH" sz="2400" b="0">
                <a:latin typeface="Futura Md BT" panose="020B0602020204020303" pitchFamily="34" charset="0"/>
              </a:rPr>
              <a:t>– Projekte</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elle 2">
            <a:extLst>
              <a:ext uri="{FF2B5EF4-FFF2-40B4-BE49-F238E27FC236}">
                <a16:creationId xmlns:a16="http://schemas.microsoft.com/office/drawing/2014/main" id="{6F054196-ECC0-4D4E-971D-E2DE3B90A1FE}"/>
              </a:ext>
            </a:extLst>
          </p:cNvPr>
          <p:cNvGraphicFramePr>
            <a:graphicFrameLocks noGrp="1"/>
          </p:cNvGraphicFramePr>
          <p:nvPr>
            <p:extLst>
              <p:ext uri="{D42A27DB-BD31-4B8C-83A1-F6EECF244321}">
                <p14:modId xmlns:p14="http://schemas.microsoft.com/office/powerpoint/2010/main" val="3587838740"/>
              </p:ext>
            </p:extLst>
          </p:nvPr>
        </p:nvGraphicFramePr>
        <p:xfrm>
          <a:off x="761927" y="1018688"/>
          <a:ext cx="11192659" cy="3557998"/>
        </p:xfrm>
        <a:graphic>
          <a:graphicData uri="http://schemas.openxmlformats.org/drawingml/2006/table">
            <a:tbl>
              <a:tblPr firstRow="1" bandRow="1">
                <a:tableStyleId>{5C22544A-7EE6-4342-B048-85BDC9FD1C3A}</a:tableStyleId>
              </a:tblPr>
              <a:tblGrid>
                <a:gridCol w="1214107">
                  <a:extLst>
                    <a:ext uri="{9D8B030D-6E8A-4147-A177-3AD203B41FA5}">
                      <a16:colId xmlns:a16="http://schemas.microsoft.com/office/drawing/2014/main" val="2713779752"/>
                    </a:ext>
                  </a:extLst>
                </a:gridCol>
                <a:gridCol w="3885112">
                  <a:extLst>
                    <a:ext uri="{9D8B030D-6E8A-4147-A177-3AD203B41FA5}">
                      <a16:colId xmlns:a16="http://schemas.microsoft.com/office/drawing/2014/main" val="2972073929"/>
                    </a:ext>
                  </a:extLst>
                </a:gridCol>
                <a:gridCol w="432000">
                  <a:extLst>
                    <a:ext uri="{9D8B030D-6E8A-4147-A177-3AD203B41FA5}">
                      <a16:colId xmlns:a16="http://schemas.microsoft.com/office/drawing/2014/main" val="1596883356"/>
                    </a:ext>
                  </a:extLst>
                </a:gridCol>
                <a:gridCol w="1224000">
                  <a:extLst>
                    <a:ext uri="{9D8B030D-6E8A-4147-A177-3AD203B41FA5}">
                      <a16:colId xmlns:a16="http://schemas.microsoft.com/office/drawing/2014/main" val="3871672458"/>
                    </a:ext>
                  </a:extLst>
                </a:gridCol>
                <a:gridCol w="1080000">
                  <a:extLst>
                    <a:ext uri="{9D8B030D-6E8A-4147-A177-3AD203B41FA5}">
                      <a16:colId xmlns:a16="http://schemas.microsoft.com/office/drawing/2014/main" val="1220286591"/>
                    </a:ext>
                  </a:extLst>
                </a:gridCol>
                <a:gridCol w="1260000">
                  <a:extLst>
                    <a:ext uri="{9D8B030D-6E8A-4147-A177-3AD203B41FA5}">
                      <a16:colId xmlns:a16="http://schemas.microsoft.com/office/drawing/2014/main" val="3398128355"/>
                    </a:ext>
                  </a:extLst>
                </a:gridCol>
                <a:gridCol w="1260000">
                  <a:extLst>
                    <a:ext uri="{9D8B030D-6E8A-4147-A177-3AD203B41FA5}">
                      <a16:colId xmlns:a16="http://schemas.microsoft.com/office/drawing/2014/main" val="444776509"/>
                    </a:ext>
                  </a:extLst>
                </a:gridCol>
                <a:gridCol w="837440">
                  <a:extLst>
                    <a:ext uri="{9D8B030D-6E8A-4147-A177-3AD203B41FA5}">
                      <a16:colId xmlns:a16="http://schemas.microsoft.com/office/drawing/2014/main" val="3304970905"/>
                    </a:ext>
                  </a:extLst>
                </a:gridCol>
              </a:tblGrid>
              <a:tr h="378817">
                <a:tc>
                  <a:txBody>
                    <a:bodyPr/>
                    <a:lstStyle/>
                    <a:p>
                      <a:r>
                        <a:rPr lang="de-DE" sz="1500" b="1">
                          <a:latin typeface="Futura Bk BT" panose="020B0502020204020303" pitchFamily="34" charset="0"/>
                        </a:rPr>
                        <a:t>GV</a:t>
                      </a:r>
                      <a:endParaRPr lang="de-CH" sz="1500" b="1">
                        <a:latin typeface="Futura Bk BT" panose="020B0502020204020303" pitchFamily="34" charset="0"/>
                      </a:endParaRPr>
                    </a:p>
                  </a:txBody>
                  <a:tcPr/>
                </a:tc>
                <a:tc>
                  <a:txBody>
                    <a:bodyPr/>
                    <a:lstStyle/>
                    <a:p>
                      <a:r>
                        <a:rPr lang="de-DE" sz="1500" b="1">
                          <a:latin typeface="Futura Bk BT" panose="020B0502020204020303" pitchFamily="34" charset="0"/>
                        </a:rPr>
                        <a:t>Projekt</a:t>
                      </a:r>
                      <a:endParaRPr lang="de-CH" sz="1500" b="1">
                        <a:latin typeface="Futura Bk BT" panose="020B0502020204020303" pitchFamily="34" charset="0"/>
                      </a:endParaRPr>
                    </a:p>
                  </a:txBody>
                  <a:tcPr/>
                </a:tc>
                <a:tc>
                  <a:txBody>
                    <a:bodyPr/>
                    <a:lstStyle/>
                    <a:p>
                      <a:pPr algn="ctr"/>
                      <a:r>
                        <a:rPr lang="de-CH" sz="1500" b="1">
                          <a:latin typeface="Futura Bk BT" panose="020B0502020204020303" pitchFamily="34" charset="0"/>
                        </a:rPr>
                        <a:t>VK</a:t>
                      </a:r>
                    </a:p>
                  </a:txBody>
                  <a:tcPr/>
                </a:tc>
                <a:tc>
                  <a:txBody>
                    <a:bodyPr/>
                    <a:lstStyle/>
                    <a:p>
                      <a:pPr algn="ctr"/>
                      <a:r>
                        <a:rPr lang="de-DE" sz="1500" b="1">
                          <a:latin typeface="Futura Bk BT" panose="020B0502020204020303" pitchFamily="34" charset="0"/>
                        </a:rPr>
                        <a:t>Abrechnung</a:t>
                      </a:r>
                      <a:endParaRPr lang="de-CH" sz="1500" b="1">
                        <a:latin typeface="Futura Bk BT" panose="020B0502020204020303" pitchFamily="34" charset="0"/>
                      </a:endParaRPr>
                    </a:p>
                  </a:txBody>
                  <a:tcPr/>
                </a:tc>
                <a:tc>
                  <a:txBody>
                    <a:bodyPr/>
                    <a:lstStyle/>
                    <a:p>
                      <a:pPr algn="r"/>
                      <a:r>
                        <a:rPr lang="de-DE" sz="1500" b="1">
                          <a:latin typeface="Futura Bk BT" panose="020B0502020204020303" pitchFamily="34" charset="0"/>
                        </a:rPr>
                        <a:t>Kredit</a:t>
                      </a:r>
                      <a:endParaRPr lang="de-CH" sz="1500" b="1">
                        <a:latin typeface="Futura Bk BT" panose="020B0502020204020303" pitchFamily="34" charset="0"/>
                      </a:endParaRPr>
                    </a:p>
                  </a:txBody>
                  <a:tcPr/>
                </a:tc>
                <a:tc>
                  <a:txBody>
                    <a:bodyPr/>
                    <a:lstStyle/>
                    <a:p>
                      <a:pPr algn="r"/>
                      <a:r>
                        <a:rPr lang="de-CH" sz="1500" b="1">
                          <a:latin typeface="Futura Bk BT" panose="020B0502020204020303" pitchFamily="34" charset="0"/>
                        </a:rPr>
                        <a:t>Verbraucht</a:t>
                      </a:r>
                    </a:p>
                  </a:txBody>
                  <a:tcPr/>
                </a:tc>
                <a:tc>
                  <a:txBody>
                    <a:bodyPr/>
                    <a:lstStyle/>
                    <a:p>
                      <a:pPr algn="r"/>
                      <a:r>
                        <a:rPr lang="de-DE" sz="1500" b="1">
                          <a:latin typeface="Futura Bk BT" panose="020B0502020204020303" pitchFamily="34" charset="0"/>
                        </a:rPr>
                        <a:t>Verfügbar</a:t>
                      </a:r>
                      <a:endParaRPr lang="de-CH" sz="1500" b="1">
                        <a:latin typeface="Futura Bk BT" panose="020B0502020204020303" pitchFamily="34" charset="0"/>
                      </a:endParaRPr>
                    </a:p>
                  </a:txBody>
                  <a:tcPr/>
                </a:tc>
                <a:tc>
                  <a:txBody>
                    <a:bodyPr/>
                    <a:lstStyle/>
                    <a:p>
                      <a:pPr algn="r"/>
                      <a:r>
                        <a:rPr lang="de-CH" sz="1500" b="1">
                          <a:latin typeface="Futura Bk BT" panose="020B0502020204020303" pitchFamily="34" charset="0"/>
                        </a:rPr>
                        <a:t>in %</a:t>
                      </a:r>
                    </a:p>
                  </a:txBody>
                  <a:tcPr/>
                </a:tc>
                <a:extLst>
                  <a:ext uri="{0D108BD9-81ED-4DB2-BD59-A6C34878D82A}">
                    <a16:rowId xmlns:a16="http://schemas.microsoft.com/office/drawing/2014/main" val="3578953204"/>
                  </a:ext>
                </a:extLst>
              </a:tr>
              <a:tr h="266158">
                <a:tc>
                  <a:txBody>
                    <a:bodyPr/>
                    <a:lstStyle/>
                    <a:p>
                      <a:pPr algn="l" fontAlgn="b"/>
                      <a:r>
                        <a:rPr lang="de-CH" sz="1500" b="0" i="0" u="none" strike="noStrike">
                          <a:solidFill>
                            <a:srgbClr val="000000"/>
                          </a:solidFill>
                          <a:effectLst/>
                          <a:latin typeface="Futura Bk BT" panose="020B0502020204020303" pitchFamily="34" charset="0"/>
                        </a:rPr>
                        <a:t>23.05.2023</a:t>
                      </a:r>
                    </a:p>
                  </a:txBody>
                  <a:tcPr marL="0" marR="0" marT="0" marB="0"/>
                </a:tc>
                <a:tc>
                  <a:txBody>
                    <a:bodyPr/>
                    <a:lstStyle/>
                    <a:p>
                      <a:pPr algn="l" fontAlgn="b"/>
                      <a:r>
                        <a:rPr lang="de-CH" sz="1500" b="0" i="0" u="none" strike="noStrike">
                          <a:solidFill>
                            <a:srgbClr val="000000"/>
                          </a:solidFill>
                          <a:effectLst/>
                          <a:latin typeface="Futura Bk BT" panose="020B0502020204020303" pitchFamily="34" charset="0"/>
                        </a:rPr>
                        <a:t>Neubau Abwasserleitung</a:t>
                      </a:r>
                    </a:p>
                    <a:p>
                      <a:pPr algn="l" fontAlgn="b"/>
                      <a:r>
                        <a:rPr lang="de-CH" sz="1500" b="0" i="0" u="none" strike="noStrike">
                          <a:solidFill>
                            <a:srgbClr val="000000"/>
                          </a:solidFill>
                          <a:effectLst/>
                          <a:latin typeface="Futura Bk BT" panose="020B0502020204020303" pitchFamily="34" charset="0"/>
                        </a:rPr>
                        <a:t>Schweni-Obermonten</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OK</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 </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450'000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72'176.10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377'823.90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83.96%</a:t>
                      </a:r>
                    </a:p>
                  </a:txBody>
                  <a:tcPr marL="0" marR="0" marT="0" marB="0"/>
                </a:tc>
                <a:extLst>
                  <a:ext uri="{0D108BD9-81ED-4DB2-BD59-A6C34878D82A}">
                    <a16:rowId xmlns:a16="http://schemas.microsoft.com/office/drawing/2014/main" val="4010776840"/>
                  </a:ext>
                </a:extLst>
              </a:tr>
              <a:tr h="266158">
                <a:tc>
                  <a:txBody>
                    <a:bodyPr/>
                    <a:lstStyle/>
                    <a:p>
                      <a:pPr algn="l" fontAlgn="b"/>
                      <a:r>
                        <a:rPr lang="de-CH" sz="1500" b="0" i="0" u="none" strike="noStrike">
                          <a:solidFill>
                            <a:srgbClr val="000000"/>
                          </a:solidFill>
                          <a:effectLst/>
                          <a:latin typeface="Futura Bk BT" panose="020B0502020204020303" pitchFamily="34" charset="0"/>
                        </a:rPr>
                        <a:t>23.05.2023</a:t>
                      </a:r>
                    </a:p>
                  </a:txBody>
                  <a:tcPr marL="0" marR="0" marT="0" marB="0"/>
                </a:tc>
                <a:tc>
                  <a:txBody>
                    <a:bodyPr/>
                    <a:lstStyle/>
                    <a:p>
                      <a:pPr algn="l" fontAlgn="b"/>
                      <a:r>
                        <a:rPr lang="de-CH" sz="1500" b="0" i="0" u="none" strike="noStrike">
                          <a:solidFill>
                            <a:srgbClr val="000000"/>
                          </a:solidFill>
                          <a:effectLst/>
                          <a:latin typeface="Futura Bk BT" panose="020B0502020204020303" pitchFamily="34" charset="0"/>
                        </a:rPr>
                        <a:t>Raumerweiterung Bildung, Sport und Kultur, Tafers</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PK</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 </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300'000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913.95</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299'086.05</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99.70%</a:t>
                      </a:r>
                    </a:p>
                  </a:txBody>
                  <a:tcPr marL="0" marR="0" marT="0" marB="0"/>
                </a:tc>
                <a:extLst>
                  <a:ext uri="{0D108BD9-81ED-4DB2-BD59-A6C34878D82A}">
                    <a16:rowId xmlns:a16="http://schemas.microsoft.com/office/drawing/2014/main" val="2980868537"/>
                  </a:ext>
                </a:extLst>
              </a:tr>
              <a:tr h="266158">
                <a:tc>
                  <a:txBody>
                    <a:bodyPr/>
                    <a:lstStyle/>
                    <a:p>
                      <a:pPr algn="l" fontAlgn="b"/>
                      <a:r>
                        <a:rPr lang="de-CH" sz="1500" b="0" i="0" u="none" strike="noStrike">
                          <a:solidFill>
                            <a:srgbClr val="000000"/>
                          </a:solidFill>
                          <a:effectLst/>
                          <a:latin typeface="Futura Bk BT" panose="020B0502020204020303" pitchFamily="34" charset="0"/>
                        </a:rPr>
                        <a:t>23.05.2023</a:t>
                      </a:r>
                    </a:p>
                  </a:txBody>
                  <a:tcPr marL="0" marR="0" marT="0" marB="0"/>
                </a:tc>
                <a:tc>
                  <a:txBody>
                    <a:bodyPr/>
                    <a:lstStyle/>
                    <a:p>
                      <a:pPr algn="l" fontAlgn="b"/>
                      <a:r>
                        <a:rPr lang="de-CH" sz="1500" b="0" i="0" u="none" strike="noStrike">
                          <a:solidFill>
                            <a:srgbClr val="000000"/>
                          </a:solidFill>
                          <a:effectLst/>
                          <a:latin typeface="Futura Bk BT" panose="020B0502020204020303" pitchFamily="34" charset="0"/>
                        </a:rPr>
                        <a:t>Strassenbauprojekt</a:t>
                      </a:r>
                    </a:p>
                    <a:p>
                      <a:pPr algn="l" fontAlgn="b"/>
                      <a:r>
                        <a:rPr lang="de-CH" sz="1500" b="0" i="0" u="none" strike="noStrike">
                          <a:solidFill>
                            <a:srgbClr val="000000"/>
                          </a:solidFill>
                          <a:effectLst/>
                          <a:latin typeface="Futura Bk BT" panose="020B0502020204020303" pitchFamily="34" charset="0"/>
                        </a:rPr>
                        <a:t>Grencheboden-Hüttenacher</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OK</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 </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200'000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66'217.05</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133'782.95</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66.89%</a:t>
                      </a:r>
                    </a:p>
                  </a:txBody>
                  <a:tcPr marL="0" marR="0" marT="0" marB="0"/>
                </a:tc>
                <a:extLst>
                  <a:ext uri="{0D108BD9-81ED-4DB2-BD59-A6C34878D82A}">
                    <a16:rowId xmlns:a16="http://schemas.microsoft.com/office/drawing/2014/main" val="1976381104"/>
                  </a:ext>
                </a:extLst>
              </a:tr>
              <a:tr h="266158">
                <a:tc>
                  <a:txBody>
                    <a:bodyPr/>
                    <a:lstStyle/>
                    <a:p>
                      <a:pPr algn="l" fontAlgn="b"/>
                      <a:r>
                        <a:rPr lang="de-CH" sz="1500" b="0" i="0" u="none" strike="noStrike">
                          <a:solidFill>
                            <a:srgbClr val="000000"/>
                          </a:solidFill>
                          <a:effectLst/>
                          <a:latin typeface="Futura Bk BT" panose="020B0502020204020303" pitchFamily="34" charset="0"/>
                        </a:rPr>
                        <a:t>23.05.2023</a:t>
                      </a:r>
                    </a:p>
                  </a:txBody>
                  <a:tcPr marL="0" marR="0" marT="0" marB="0">
                    <a:solidFill>
                      <a:schemeClr val="accent2">
                        <a:lumMod val="40000"/>
                        <a:lumOff val="60000"/>
                      </a:schemeClr>
                    </a:solidFill>
                  </a:tcPr>
                </a:tc>
                <a:tc>
                  <a:txBody>
                    <a:bodyPr/>
                    <a:lstStyle/>
                    <a:p>
                      <a:pPr algn="l" fontAlgn="b"/>
                      <a:r>
                        <a:rPr lang="de-CH" sz="1500" b="0" i="0" u="none" strike="noStrike">
                          <a:solidFill>
                            <a:srgbClr val="000000"/>
                          </a:solidFill>
                          <a:effectLst/>
                          <a:latin typeface="Futura Bk BT" panose="020B0502020204020303" pitchFamily="34" charset="0"/>
                        </a:rPr>
                        <a:t>Trinkwasserleitungsersatz</a:t>
                      </a:r>
                    </a:p>
                    <a:p>
                      <a:pPr algn="l" fontAlgn="b"/>
                      <a:r>
                        <a:rPr lang="de-CH" sz="1500" b="0" i="0" u="none" strike="noStrike">
                          <a:solidFill>
                            <a:srgbClr val="000000"/>
                          </a:solidFill>
                          <a:effectLst/>
                          <a:latin typeface="Futura Bk BT" panose="020B0502020204020303" pitchFamily="34" charset="0"/>
                        </a:rPr>
                        <a:t>Mariahilfstrasse-</a:t>
                      </a:r>
                      <a:r>
                        <a:rPr lang="de-CH" sz="1500" b="0" i="0" u="none" strike="noStrike" err="1">
                          <a:solidFill>
                            <a:srgbClr val="000000"/>
                          </a:solidFill>
                          <a:effectLst/>
                          <a:latin typeface="Futura Bk BT" panose="020B0502020204020303" pitchFamily="34" charset="0"/>
                        </a:rPr>
                        <a:t>Windhalta</a:t>
                      </a:r>
                      <a:endParaRPr lang="de-CH" sz="1500" b="0" i="0" u="none" strike="noStrike">
                        <a:solidFill>
                          <a:srgbClr val="000000"/>
                        </a:solidFill>
                        <a:effectLst/>
                        <a:latin typeface="Futura Bk BT" panose="020B0502020204020303" pitchFamily="34" charset="0"/>
                      </a:endParaRPr>
                    </a:p>
                  </a:txBody>
                  <a:tcPr marL="0" marR="0" marT="0" marB="0">
                    <a:solidFill>
                      <a:schemeClr val="accent2">
                        <a:lumMod val="40000"/>
                        <a:lumOff val="60000"/>
                      </a:schemeClr>
                    </a:solidFill>
                  </a:tcPr>
                </a:tc>
                <a:tc>
                  <a:txBody>
                    <a:bodyPr/>
                    <a:lstStyle/>
                    <a:p>
                      <a:pPr algn="ctr" fontAlgn="b"/>
                      <a:r>
                        <a:rPr lang="de-CH" sz="1500" b="0" i="0" u="none" strike="noStrike">
                          <a:solidFill>
                            <a:srgbClr val="000000"/>
                          </a:solidFill>
                          <a:effectLst/>
                          <a:latin typeface="Futura Bk BT" panose="020B0502020204020303" pitchFamily="34" charset="0"/>
                        </a:rPr>
                        <a:t>OK</a:t>
                      </a:r>
                    </a:p>
                  </a:txBody>
                  <a:tcPr marL="0" marR="0" marT="0" marB="0">
                    <a:solidFill>
                      <a:schemeClr val="accent2">
                        <a:lumMod val="40000"/>
                        <a:lumOff val="60000"/>
                      </a:schemeClr>
                    </a:solidFill>
                  </a:tcPr>
                </a:tc>
                <a:tc>
                  <a:txBody>
                    <a:bodyPr/>
                    <a:lstStyle/>
                    <a:p>
                      <a:pPr algn="ctr" fontAlgn="b"/>
                      <a:r>
                        <a:rPr lang="de-CH" sz="1500" b="0" i="0" u="none" strike="noStrike">
                          <a:solidFill>
                            <a:srgbClr val="000000"/>
                          </a:solidFill>
                          <a:effectLst/>
                          <a:latin typeface="Futura Bk BT" panose="020B0502020204020303" pitchFamily="34" charset="0"/>
                        </a:rPr>
                        <a:t>21.05.2024</a:t>
                      </a:r>
                    </a:p>
                  </a:txBody>
                  <a:tcPr marL="0" marR="0" marT="0" marB="0">
                    <a:solidFill>
                      <a:schemeClr val="accent2">
                        <a:lumMod val="40000"/>
                        <a:lumOff val="60000"/>
                      </a:schemeClr>
                    </a:solidFill>
                  </a:tcPr>
                </a:tc>
                <a:tc>
                  <a:txBody>
                    <a:bodyPr/>
                    <a:lstStyle/>
                    <a:p>
                      <a:pPr algn="r" fontAlgn="b"/>
                      <a:r>
                        <a:rPr lang="de-CH" sz="1500" b="0" i="0" u="none" strike="noStrike">
                          <a:solidFill>
                            <a:srgbClr val="000000"/>
                          </a:solidFill>
                          <a:effectLst/>
                          <a:latin typeface="Futura Bk BT" panose="020B0502020204020303" pitchFamily="34" charset="0"/>
                        </a:rPr>
                        <a:t>350'000</a:t>
                      </a:r>
                    </a:p>
                  </a:txBody>
                  <a:tcPr marL="0" marR="0" marT="0" marB="0">
                    <a:solidFill>
                      <a:schemeClr val="accent2">
                        <a:lumMod val="40000"/>
                        <a:lumOff val="60000"/>
                      </a:schemeClr>
                    </a:solidFill>
                  </a:tcPr>
                </a:tc>
                <a:tc>
                  <a:txBody>
                    <a:bodyPr/>
                    <a:lstStyle/>
                    <a:p>
                      <a:pPr algn="r" fontAlgn="b"/>
                      <a:r>
                        <a:rPr lang="de-CH" sz="1500" b="0" i="0" u="none" strike="noStrike">
                          <a:solidFill>
                            <a:srgbClr val="000000"/>
                          </a:solidFill>
                          <a:effectLst/>
                          <a:latin typeface="Futura Bk BT" panose="020B0502020204020303" pitchFamily="34" charset="0"/>
                        </a:rPr>
                        <a:t>319'887.90</a:t>
                      </a:r>
                    </a:p>
                  </a:txBody>
                  <a:tcPr marL="0" marR="0" marT="0" marB="0">
                    <a:solidFill>
                      <a:schemeClr val="accent2">
                        <a:lumMod val="40000"/>
                        <a:lumOff val="60000"/>
                      </a:schemeClr>
                    </a:solidFill>
                  </a:tcPr>
                </a:tc>
                <a:tc>
                  <a:txBody>
                    <a:bodyPr/>
                    <a:lstStyle/>
                    <a:p>
                      <a:pPr algn="r" fontAlgn="b"/>
                      <a:r>
                        <a:rPr lang="de-CH" sz="1500" b="0" i="0" u="none" strike="noStrike">
                          <a:solidFill>
                            <a:srgbClr val="000000"/>
                          </a:solidFill>
                          <a:effectLst/>
                          <a:latin typeface="Futura Bk BT" panose="020B0502020204020303" pitchFamily="34" charset="0"/>
                        </a:rPr>
                        <a:t>30'112.10</a:t>
                      </a:r>
                    </a:p>
                  </a:txBody>
                  <a:tcPr marL="0" marR="0" marT="0" marB="0">
                    <a:solidFill>
                      <a:schemeClr val="accent2">
                        <a:lumMod val="40000"/>
                        <a:lumOff val="60000"/>
                      </a:schemeClr>
                    </a:solidFill>
                  </a:tcPr>
                </a:tc>
                <a:tc>
                  <a:txBody>
                    <a:bodyPr/>
                    <a:lstStyle/>
                    <a:p>
                      <a:pPr algn="r" fontAlgn="b"/>
                      <a:r>
                        <a:rPr lang="de-CH" sz="1500" b="0" i="0" u="none" strike="noStrike">
                          <a:solidFill>
                            <a:srgbClr val="000000"/>
                          </a:solidFill>
                          <a:effectLst/>
                          <a:latin typeface="Futura Bk BT" panose="020B0502020204020303" pitchFamily="34" charset="0"/>
                        </a:rPr>
                        <a:t>8.60%</a:t>
                      </a:r>
                    </a:p>
                  </a:txBody>
                  <a:tcPr marL="0" marR="0" marT="0" marB="0">
                    <a:solidFill>
                      <a:schemeClr val="accent2">
                        <a:lumMod val="40000"/>
                        <a:lumOff val="60000"/>
                      </a:schemeClr>
                    </a:solidFill>
                  </a:tcPr>
                </a:tc>
                <a:extLst>
                  <a:ext uri="{0D108BD9-81ED-4DB2-BD59-A6C34878D82A}">
                    <a16:rowId xmlns:a16="http://schemas.microsoft.com/office/drawing/2014/main" val="1429583539"/>
                  </a:ext>
                </a:extLst>
              </a:tr>
              <a:tr h="266158">
                <a:tc>
                  <a:txBody>
                    <a:bodyPr/>
                    <a:lstStyle/>
                    <a:p>
                      <a:pPr algn="l" fontAlgn="b"/>
                      <a:r>
                        <a:rPr lang="de-CH" sz="1500" b="0" i="0" u="none" strike="noStrike">
                          <a:solidFill>
                            <a:srgbClr val="000000"/>
                          </a:solidFill>
                          <a:effectLst/>
                          <a:latin typeface="Futura Bk BT" panose="020B0502020204020303" pitchFamily="34" charset="0"/>
                        </a:rPr>
                        <a:t>23.05.2023</a:t>
                      </a:r>
                    </a:p>
                  </a:txBody>
                  <a:tcPr marL="0" marR="0" marT="0" marB="0"/>
                </a:tc>
                <a:tc>
                  <a:txBody>
                    <a:bodyPr/>
                    <a:lstStyle/>
                    <a:p>
                      <a:pPr algn="l" fontAlgn="b"/>
                      <a:r>
                        <a:rPr lang="de-CH" sz="1500" b="0" i="0" u="none" strike="noStrike">
                          <a:solidFill>
                            <a:srgbClr val="000000"/>
                          </a:solidFill>
                          <a:effectLst/>
                          <a:latin typeface="Futura Bk BT" panose="020B0502020204020303" pitchFamily="34" charset="0"/>
                        </a:rPr>
                        <a:t>Umrüstung </a:t>
                      </a:r>
                      <a:r>
                        <a:rPr lang="de-CH" sz="1500" b="0" i="0" u="none" strike="noStrike" err="1">
                          <a:solidFill>
                            <a:srgbClr val="000000"/>
                          </a:solidFill>
                          <a:effectLst/>
                          <a:latin typeface="Futura Bk BT" panose="020B0502020204020303" pitchFamily="34" charset="0"/>
                        </a:rPr>
                        <a:t>öff</a:t>
                      </a:r>
                      <a:r>
                        <a:rPr lang="de-CH" sz="1500" b="0" i="0" u="none" strike="noStrike">
                          <a:solidFill>
                            <a:srgbClr val="000000"/>
                          </a:solidFill>
                          <a:effectLst/>
                          <a:latin typeface="Futura Bk BT" panose="020B0502020204020303" pitchFamily="34" charset="0"/>
                        </a:rPr>
                        <a:t>. Beleuchtung</a:t>
                      </a:r>
                    </a:p>
                    <a:p>
                      <a:pPr algn="l" fontAlgn="b"/>
                      <a:r>
                        <a:rPr lang="de-CH" sz="1500" b="0" i="0" u="none" strike="noStrike">
                          <a:solidFill>
                            <a:srgbClr val="000000"/>
                          </a:solidFill>
                          <a:effectLst/>
                          <a:latin typeface="Futura Bk BT" panose="020B0502020204020303" pitchFamily="34" charset="0"/>
                        </a:rPr>
                        <a:t>Alterswil-St. Antoni</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OK</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 </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170'000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150'780.00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19'220.00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11.31%</a:t>
                      </a:r>
                    </a:p>
                  </a:txBody>
                  <a:tcPr marL="0" marR="0" marT="0" marB="0"/>
                </a:tc>
                <a:extLst>
                  <a:ext uri="{0D108BD9-81ED-4DB2-BD59-A6C34878D82A}">
                    <a16:rowId xmlns:a16="http://schemas.microsoft.com/office/drawing/2014/main" val="2492245123"/>
                  </a:ext>
                </a:extLst>
              </a:tr>
              <a:tr h="266158">
                <a:tc>
                  <a:txBody>
                    <a:bodyPr/>
                    <a:lstStyle/>
                    <a:p>
                      <a:pPr algn="l" fontAlgn="b"/>
                      <a:r>
                        <a:rPr lang="de-CH" sz="1500" b="0" i="0" u="none" strike="noStrike">
                          <a:solidFill>
                            <a:srgbClr val="000000"/>
                          </a:solidFill>
                          <a:effectLst/>
                          <a:latin typeface="Futura Bk BT" panose="020B0502020204020303" pitchFamily="34" charset="0"/>
                        </a:rPr>
                        <a:t>23.05.2023</a:t>
                      </a:r>
                    </a:p>
                  </a:txBody>
                  <a:tcPr marL="0" marR="0" marT="0" marB="0"/>
                </a:tc>
                <a:tc>
                  <a:txBody>
                    <a:bodyPr/>
                    <a:lstStyle/>
                    <a:p>
                      <a:pPr algn="l" fontAlgn="b"/>
                      <a:r>
                        <a:rPr lang="de-CH" sz="1500" b="0" i="0" u="none" strike="noStrike">
                          <a:solidFill>
                            <a:srgbClr val="000000"/>
                          </a:solidFill>
                          <a:effectLst/>
                          <a:latin typeface="Futura Bk BT" panose="020B0502020204020303" pitchFamily="34" charset="0"/>
                        </a:rPr>
                        <a:t>Zusammenschluss Trinkwassernetz</a:t>
                      </a:r>
                    </a:p>
                    <a:p>
                      <a:pPr algn="l" fontAlgn="b"/>
                      <a:r>
                        <a:rPr lang="de-CH" sz="1500" b="0" i="0" u="none" strike="noStrike">
                          <a:solidFill>
                            <a:srgbClr val="000000"/>
                          </a:solidFill>
                          <a:effectLst/>
                          <a:latin typeface="Futura Bk BT" panose="020B0502020204020303" pitchFamily="34" charset="0"/>
                        </a:rPr>
                        <a:t>St. Antoni-Alterswil</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OK</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 </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450'000</a:t>
                      </a:r>
                    </a:p>
                  </a:txBody>
                  <a:tcPr marL="0" marR="0" marT="0" marB="0"/>
                </a:tc>
                <a:tc>
                  <a:txBody>
                    <a:bodyPr/>
                    <a:lstStyle/>
                    <a:p>
                      <a:pPr algn="l" fontAlgn="b"/>
                      <a:r>
                        <a:rPr lang="de-CH" sz="1500" b="0" i="0" u="none" strike="noStrike">
                          <a:solidFill>
                            <a:srgbClr val="000000"/>
                          </a:solidFill>
                          <a:effectLst/>
                          <a:latin typeface="Futura Bk BT" panose="020B0502020204020303" pitchFamily="34" charset="0"/>
                        </a:rPr>
                        <a:t> </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450'000.00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100.00%</a:t>
                      </a:r>
                    </a:p>
                  </a:txBody>
                  <a:tcPr marL="0" marR="0" marT="0" marB="0"/>
                </a:tc>
                <a:extLst>
                  <a:ext uri="{0D108BD9-81ED-4DB2-BD59-A6C34878D82A}">
                    <a16:rowId xmlns:a16="http://schemas.microsoft.com/office/drawing/2014/main" val="2849940505"/>
                  </a:ext>
                </a:extLst>
              </a:tr>
              <a:tr h="266158">
                <a:tc>
                  <a:txBody>
                    <a:bodyPr/>
                    <a:lstStyle/>
                    <a:p>
                      <a:pPr algn="l" fontAlgn="b"/>
                      <a:r>
                        <a:rPr lang="de-CH" sz="1500" b="0" i="0" u="none" strike="noStrike">
                          <a:solidFill>
                            <a:srgbClr val="000000"/>
                          </a:solidFill>
                          <a:effectLst/>
                          <a:latin typeface="Futura Bk BT" panose="020B0502020204020303" pitchFamily="34" charset="0"/>
                        </a:rPr>
                        <a:t>07.12.2023</a:t>
                      </a:r>
                    </a:p>
                  </a:txBody>
                  <a:tcPr marL="0" marR="0" marT="0" marB="0"/>
                </a:tc>
                <a:tc>
                  <a:txBody>
                    <a:bodyPr/>
                    <a:lstStyle/>
                    <a:p>
                      <a:pPr algn="l" fontAlgn="b"/>
                      <a:r>
                        <a:rPr lang="de-CH" sz="1500" b="0" i="0" u="none" strike="noStrike">
                          <a:solidFill>
                            <a:srgbClr val="000000"/>
                          </a:solidFill>
                          <a:effectLst/>
                          <a:latin typeface="Futura Bk BT" panose="020B0502020204020303" pitchFamily="34" charset="0"/>
                        </a:rPr>
                        <a:t>Anschaffung von Kommunalfahrzeugen</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RK</a:t>
                      </a:r>
                    </a:p>
                  </a:txBody>
                  <a:tcPr marL="0" marR="0" marT="0" marB="0"/>
                </a:tc>
                <a:tc>
                  <a:txBody>
                    <a:bodyPr/>
                    <a:lstStyle/>
                    <a:p>
                      <a:pPr algn="ctr" fontAlgn="b"/>
                      <a:r>
                        <a:rPr lang="de-CH" sz="1500" b="0" i="0" u="none" strike="noStrike">
                          <a:solidFill>
                            <a:srgbClr val="000000"/>
                          </a:solidFill>
                          <a:effectLst/>
                          <a:latin typeface="Futura Bk BT" panose="020B0502020204020303" pitchFamily="34" charset="0"/>
                        </a:rPr>
                        <a:t> </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420'000</a:t>
                      </a:r>
                    </a:p>
                  </a:txBody>
                  <a:tcPr marL="0" marR="0" marT="0" marB="0"/>
                </a:tc>
                <a:tc>
                  <a:txBody>
                    <a:bodyPr/>
                    <a:lstStyle/>
                    <a:p>
                      <a:pPr algn="l" fontAlgn="b"/>
                      <a:r>
                        <a:rPr lang="de-CH" sz="1500" b="0" i="0" u="none" strike="noStrike">
                          <a:solidFill>
                            <a:srgbClr val="000000"/>
                          </a:solidFill>
                          <a:effectLst/>
                          <a:latin typeface="Futura Bk BT" panose="020B0502020204020303" pitchFamily="34" charset="0"/>
                        </a:rPr>
                        <a:t> </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420'000.00</a:t>
                      </a:r>
                    </a:p>
                  </a:txBody>
                  <a:tcPr marL="0" marR="0" marT="0" marB="0"/>
                </a:tc>
                <a:tc>
                  <a:txBody>
                    <a:bodyPr/>
                    <a:lstStyle/>
                    <a:p>
                      <a:pPr algn="r" fontAlgn="b"/>
                      <a:r>
                        <a:rPr lang="de-CH" sz="1500" b="0" i="0" u="none" strike="noStrike">
                          <a:solidFill>
                            <a:srgbClr val="000000"/>
                          </a:solidFill>
                          <a:effectLst/>
                          <a:latin typeface="Futura Bk BT" panose="020B0502020204020303" pitchFamily="34" charset="0"/>
                        </a:rPr>
                        <a:t>100.00%</a:t>
                      </a:r>
                    </a:p>
                  </a:txBody>
                  <a:tcPr marL="0" marR="0" marT="0" marB="0"/>
                </a:tc>
                <a:extLst>
                  <a:ext uri="{0D108BD9-81ED-4DB2-BD59-A6C34878D82A}">
                    <a16:rowId xmlns:a16="http://schemas.microsoft.com/office/drawing/2014/main" val="2658216887"/>
                  </a:ext>
                </a:extLst>
              </a:tr>
            </a:tbl>
          </a:graphicData>
        </a:graphic>
      </p:graphicFrame>
    </p:spTree>
    <p:extLst>
      <p:ext uri="{BB962C8B-B14F-4D97-AF65-F5344CB8AC3E}">
        <p14:creationId xmlns:p14="http://schemas.microsoft.com/office/powerpoint/2010/main" val="1320080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 </a:t>
            </a:r>
            <a:r>
              <a:rPr lang="de-CH" sz="2400" b="0">
                <a:latin typeface="Futura Md BT" panose="020B0602020204020303" pitchFamily="34" charset="0"/>
              </a:rPr>
              <a:t>–</a:t>
            </a:r>
            <a:r>
              <a:rPr lang="de-CH" b="0" kern="0">
                <a:solidFill>
                  <a:srgbClr val="FFFFFF"/>
                </a:solidFill>
                <a:latin typeface="Futura Md BT" panose="020B0602020204020303" pitchFamily="34" charset="0"/>
              </a:rPr>
              <a:t> Bilanz</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elle 2">
            <a:extLst>
              <a:ext uri="{FF2B5EF4-FFF2-40B4-BE49-F238E27FC236}">
                <a16:creationId xmlns:a16="http://schemas.microsoft.com/office/drawing/2014/main" id="{FB9C6A6E-1692-4E15-AEBE-010D58BC0399}"/>
              </a:ext>
            </a:extLst>
          </p:cNvPr>
          <p:cNvGraphicFramePr>
            <a:graphicFrameLocks noGrp="1"/>
          </p:cNvGraphicFramePr>
          <p:nvPr>
            <p:extLst>
              <p:ext uri="{D42A27DB-BD31-4B8C-83A1-F6EECF244321}">
                <p14:modId xmlns:p14="http://schemas.microsoft.com/office/powerpoint/2010/main" val="1530102766"/>
              </p:ext>
            </p:extLst>
          </p:nvPr>
        </p:nvGraphicFramePr>
        <p:xfrm>
          <a:off x="1757774" y="1597022"/>
          <a:ext cx="8002550" cy="3337560"/>
        </p:xfrm>
        <a:graphic>
          <a:graphicData uri="http://schemas.openxmlformats.org/drawingml/2006/table">
            <a:tbl>
              <a:tblPr firstRow="1" bandRow="1">
                <a:tableStyleId>{5C22544A-7EE6-4342-B048-85BDC9FD1C3A}</a:tableStyleId>
              </a:tblPr>
              <a:tblGrid>
                <a:gridCol w="442550">
                  <a:extLst>
                    <a:ext uri="{9D8B030D-6E8A-4147-A177-3AD203B41FA5}">
                      <a16:colId xmlns:a16="http://schemas.microsoft.com/office/drawing/2014/main" val="373473057"/>
                    </a:ext>
                  </a:extLst>
                </a:gridCol>
                <a:gridCol w="3240000">
                  <a:extLst>
                    <a:ext uri="{9D8B030D-6E8A-4147-A177-3AD203B41FA5}">
                      <a16:colId xmlns:a16="http://schemas.microsoft.com/office/drawing/2014/main" val="3121920720"/>
                    </a:ext>
                  </a:extLst>
                </a:gridCol>
                <a:gridCol w="2160000">
                  <a:extLst>
                    <a:ext uri="{9D8B030D-6E8A-4147-A177-3AD203B41FA5}">
                      <a16:colId xmlns:a16="http://schemas.microsoft.com/office/drawing/2014/main" val="1539968033"/>
                    </a:ext>
                  </a:extLst>
                </a:gridCol>
                <a:gridCol w="2160000">
                  <a:extLst>
                    <a:ext uri="{9D8B030D-6E8A-4147-A177-3AD203B41FA5}">
                      <a16:colId xmlns:a16="http://schemas.microsoft.com/office/drawing/2014/main" val="569504314"/>
                    </a:ext>
                  </a:extLst>
                </a:gridCol>
              </a:tblGrid>
              <a:tr h="370840">
                <a:tc gridSpan="2">
                  <a:txBody>
                    <a:bodyPr/>
                    <a:lstStyle/>
                    <a:p>
                      <a:pPr algn="l" fontAlgn="ctr"/>
                      <a:r>
                        <a:rPr lang="de-CH" sz="1800" b="1" i="0" u="none" strike="noStrike">
                          <a:solidFill>
                            <a:schemeClr val="bg1"/>
                          </a:solidFill>
                          <a:effectLst/>
                          <a:latin typeface="Futura Bk BT" panose="020B0502020204020303" pitchFamily="34" charset="0"/>
                        </a:rPr>
                        <a:t>Bilanz</a:t>
                      </a:r>
                    </a:p>
                  </a:txBody>
                  <a:tcPr marL="9525" marR="9525" marT="9525" marB="0" anchor="ctr"/>
                </a:tc>
                <a:tc hMerge="1">
                  <a:txBody>
                    <a:bodyPr/>
                    <a:lstStyle/>
                    <a:p>
                      <a:endParaRPr lang="de-CH"/>
                    </a:p>
                  </a:txBody>
                  <a:tcPr/>
                </a:tc>
                <a:tc gridSpan="2">
                  <a:txBody>
                    <a:bodyPr/>
                    <a:lstStyle/>
                    <a:p>
                      <a:pPr algn="ctr" fontAlgn="ctr"/>
                      <a:r>
                        <a:rPr lang="de-CH" sz="1800" b="1" i="0" u="none" strike="noStrike">
                          <a:solidFill>
                            <a:schemeClr val="bg1"/>
                          </a:solidFill>
                          <a:effectLst/>
                          <a:latin typeface="Futura Bk BT" panose="020B0502020204020303" pitchFamily="34" charset="0"/>
                        </a:rPr>
                        <a:t>Bestand per</a:t>
                      </a:r>
                    </a:p>
                  </a:txBody>
                  <a:tcPr marL="9525" marR="9525" marT="9525" marB="0" anchor="ctr"/>
                </a:tc>
                <a:tc hMerge="1">
                  <a:txBody>
                    <a:bodyPr/>
                    <a:lstStyle/>
                    <a:p>
                      <a:endParaRPr lang="de-CH"/>
                    </a:p>
                  </a:txBody>
                  <a:tcPr/>
                </a:tc>
                <a:extLst>
                  <a:ext uri="{0D108BD9-81ED-4DB2-BD59-A6C34878D82A}">
                    <a16:rowId xmlns:a16="http://schemas.microsoft.com/office/drawing/2014/main" val="2281664348"/>
                  </a:ext>
                </a:extLst>
              </a:tr>
              <a:tr h="370840">
                <a:tc gridSpan="2">
                  <a:txBody>
                    <a:bodyPr/>
                    <a:lstStyle/>
                    <a:p>
                      <a:pPr algn="l" fontAlgn="ctr"/>
                      <a:endParaRPr lang="de-CH" sz="1800" b="1" i="0" u="none" strike="noStrike">
                        <a:solidFill>
                          <a:srgbClr val="000000"/>
                        </a:solidFill>
                        <a:effectLst/>
                        <a:latin typeface="Futura Bk BT" panose="020B0502020204020303" pitchFamily="34" charset="0"/>
                      </a:endParaRPr>
                    </a:p>
                  </a:txBody>
                  <a:tcPr marL="9525" marR="9525" marT="9525" marB="0" anchor="ctr"/>
                </a:tc>
                <a:tc hMerge="1">
                  <a:txBody>
                    <a:bodyPr/>
                    <a:lstStyle/>
                    <a:p>
                      <a:endParaRPr lang="de-CH"/>
                    </a:p>
                  </a:txBody>
                  <a:tcPr/>
                </a:tc>
                <a:tc>
                  <a:txBody>
                    <a:bodyPr/>
                    <a:lstStyle/>
                    <a:p>
                      <a:pPr algn="ctr" fontAlgn="ctr"/>
                      <a:r>
                        <a:rPr lang="de-CH" sz="1800" b="1" i="0" u="none" strike="noStrike">
                          <a:solidFill>
                            <a:srgbClr val="000000"/>
                          </a:solidFill>
                          <a:effectLst/>
                          <a:latin typeface="Futura Bk BT" panose="020B0502020204020303" pitchFamily="34" charset="0"/>
                        </a:rPr>
                        <a:t>01.01.</a:t>
                      </a:r>
                    </a:p>
                  </a:txBody>
                  <a:tcPr marL="9525" marR="9525" marT="9525" marB="0" anchor="ctr"/>
                </a:tc>
                <a:tc>
                  <a:txBody>
                    <a:bodyPr/>
                    <a:lstStyle/>
                    <a:p>
                      <a:pPr algn="ctr" fontAlgn="ctr"/>
                      <a:r>
                        <a:rPr lang="de-CH" sz="1800" b="1" i="0" u="none" strike="noStrike">
                          <a:solidFill>
                            <a:srgbClr val="000000"/>
                          </a:solidFill>
                          <a:effectLst/>
                          <a:latin typeface="Futura Bk BT" panose="020B0502020204020303" pitchFamily="34" charset="0"/>
                        </a:rPr>
                        <a:t>31.12.</a:t>
                      </a:r>
                    </a:p>
                  </a:txBody>
                  <a:tcPr marL="9525" marR="9525" marT="9525" marB="0" anchor="ctr"/>
                </a:tc>
                <a:extLst>
                  <a:ext uri="{0D108BD9-81ED-4DB2-BD59-A6C34878D82A}">
                    <a16:rowId xmlns:a16="http://schemas.microsoft.com/office/drawing/2014/main" val="1177745268"/>
                  </a:ext>
                </a:extLst>
              </a:tr>
              <a:tr h="370840">
                <a:tc>
                  <a:txBody>
                    <a:bodyPr/>
                    <a:lstStyle/>
                    <a:p>
                      <a:pPr algn="l" fontAlgn="ctr"/>
                      <a:r>
                        <a:rPr lang="de-CH" sz="1800" b="0" i="0" u="none" strike="noStrike">
                          <a:solidFill>
                            <a:srgbClr val="000000"/>
                          </a:solidFill>
                          <a:effectLst/>
                          <a:latin typeface="Futura Bk BT" panose="020B0502020204020303" pitchFamily="34" charset="0"/>
                        </a:rPr>
                        <a:t>1</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Aktiven</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96'528'940.07</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102’788’297.29</a:t>
                      </a:r>
                    </a:p>
                  </a:txBody>
                  <a:tcPr marL="0" marR="0" marT="0" marB="0" anchor="ctr"/>
                </a:tc>
                <a:extLst>
                  <a:ext uri="{0D108BD9-81ED-4DB2-BD59-A6C34878D82A}">
                    <a16:rowId xmlns:a16="http://schemas.microsoft.com/office/drawing/2014/main" val="513855068"/>
                  </a:ext>
                </a:extLst>
              </a:tr>
              <a:tr h="370840">
                <a:tc>
                  <a:txBody>
                    <a:bodyPr/>
                    <a:lstStyle/>
                    <a:p>
                      <a:pPr algn="l" fontAlgn="ctr"/>
                      <a:r>
                        <a:rPr lang="de-CH" sz="1800" b="0" i="0" u="none" strike="noStrike">
                          <a:solidFill>
                            <a:srgbClr val="000000"/>
                          </a:solidFill>
                          <a:effectLst/>
                          <a:latin typeface="Futura Bk BT" panose="020B0502020204020303" pitchFamily="34" charset="0"/>
                        </a:rPr>
                        <a:t>10</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Finanzvermögen</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11'076'060.23</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10’148’566.93</a:t>
                      </a:r>
                    </a:p>
                  </a:txBody>
                  <a:tcPr marL="0" marR="0" marT="0" marB="0" anchor="ctr"/>
                </a:tc>
                <a:extLst>
                  <a:ext uri="{0D108BD9-81ED-4DB2-BD59-A6C34878D82A}">
                    <a16:rowId xmlns:a16="http://schemas.microsoft.com/office/drawing/2014/main" val="2240461320"/>
                  </a:ext>
                </a:extLst>
              </a:tr>
              <a:tr h="370840">
                <a:tc>
                  <a:txBody>
                    <a:bodyPr/>
                    <a:lstStyle/>
                    <a:p>
                      <a:pPr algn="l" fontAlgn="ctr"/>
                      <a:r>
                        <a:rPr lang="de-CH" sz="1800" b="0" i="0" u="none" strike="noStrike">
                          <a:solidFill>
                            <a:srgbClr val="000000"/>
                          </a:solidFill>
                          <a:effectLst/>
                          <a:latin typeface="Futura Bk BT" panose="020B0502020204020303" pitchFamily="34" charset="0"/>
                        </a:rPr>
                        <a:t>14</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Verwaltungsvermögen</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85'452'879.84</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92’639’730.36</a:t>
                      </a:r>
                    </a:p>
                  </a:txBody>
                  <a:tcPr marL="0" marR="0" marT="0" marB="0" anchor="ctr"/>
                </a:tc>
                <a:extLst>
                  <a:ext uri="{0D108BD9-81ED-4DB2-BD59-A6C34878D82A}">
                    <a16:rowId xmlns:a16="http://schemas.microsoft.com/office/drawing/2014/main" val="4095898294"/>
                  </a:ext>
                </a:extLst>
              </a:tr>
              <a:tr h="370840">
                <a:tc>
                  <a:txBody>
                    <a:bodyPr/>
                    <a:lstStyle/>
                    <a:p>
                      <a:pPr algn="l" fontAlgn="ctr"/>
                      <a:endParaRPr lang="de-CH" sz="1800" b="0" i="0" u="none" strike="noStrike">
                        <a:solidFill>
                          <a:srgbClr val="000000"/>
                        </a:solidFill>
                        <a:effectLst/>
                        <a:latin typeface="Futura Bk BT" panose="020B0502020204020303" pitchFamily="34" charset="0"/>
                      </a:endParaRPr>
                    </a:p>
                  </a:txBody>
                  <a:tcPr marL="9525" marR="9525" marT="9525" marB="0" anchor="ctr"/>
                </a:tc>
                <a:tc>
                  <a:txBody>
                    <a:bodyPr/>
                    <a:lstStyle/>
                    <a:p>
                      <a:pPr algn="l" fontAlgn="ctr"/>
                      <a:endParaRPr lang="de-CH" sz="1800" b="0" i="0" u="none" strike="noStrike">
                        <a:solidFill>
                          <a:srgbClr val="000000"/>
                        </a:solidFill>
                        <a:effectLst/>
                        <a:latin typeface="Futura Bk BT" panose="020B0502020204020303" pitchFamily="34" charset="0"/>
                      </a:endParaRPr>
                    </a:p>
                  </a:txBody>
                  <a:tcPr marL="9525" marR="9525" marT="9525" marB="0" anchor="ctr"/>
                </a:tc>
                <a:tc>
                  <a:txBody>
                    <a:bodyPr/>
                    <a:lstStyle/>
                    <a:p>
                      <a:pPr algn="l" fontAlgn="b"/>
                      <a:r>
                        <a:rPr lang="de-CH" sz="1800" b="0" i="0" u="none" strike="noStrike">
                          <a:solidFill>
                            <a:srgbClr val="000000"/>
                          </a:solidFill>
                          <a:effectLst/>
                          <a:latin typeface="Futura Bk BT" panose="020B0502020204020303" pitchFamily="34" charset="0"/>
                        </a:rPr>
                        <a:t> </a:t>
                      </a:r>
                    </a:p>
                  </a:txBody>
                  <a:tcPr marL="0" marR="0" marT="0" marB="0" anchor="ctr"/>
                </a:tc>
                <a:tc>
                  <a:txBody>
                    <a:bodyPr/>
                    <a:lstStyle/>
                    <a:p>
                      <a:pPr algn="l" fontAlgn="b"/>
                      <a:endParaRPr lang="de-CH" sz="1800" b="0" i="0" u="none" strike="noStrike">
                        <a:solidFill>
                          <a:srgbClr val="000000"/>
                        </a:solidFill>
                        <a:effectLst/>
                        <a:latin typeface="Futura Bk BT" panose="020B0502020204020303" pitchFamily="34" charset="0"/>
                      </a:endParaRPr>
                    </a:p>
                  </a:txBody>
                  <a:tcPr marL="0" marR="0" marT="0" marB="0" anchor="ctr"/>
                </a:tc>
                <a:extLst>
                  <a:ext uri="{0D108BD9-81ED-4DB2-BD59-A6C34878D82A}">
                    <a16:rowId xmlns:a16="http://schemas.microsoft.com/office/drawing/2014/main" val="369847415"/>
                  </a:ext>
                </a:extLst>
              </a:tr>
              <a:tr h="370840">
                <a:tc>
                  <a:txBody>
                    <a:bodyPr/>
                    <a:lstStyle/>
                    <a:p>
                      <a:pPr algn="l" fontAlgn="ctr"/>
                      <a:r>
                        <a:rPr lang="de-CH" sz="1800" b="0" i="0" u="none" strike="noStrike">
                          <a:solidFill>
                            <a:srgbClr val="000000"/>
                          </a:solidFill>
                          <a:effectLst/>
                          <a:latin typeface="Futura Bk BT" panose="020B0502020204020303" pitchFamily="34" charset="0"/>
                        </a:rPr>
                        <a:t>2</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Passiven</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96'528'940.07</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102’788’297.29</a:t>
                      </a:r>
                    </a:p>
                  </a:txBody>
                  <a:tcPr marL="0" marR="0" marT="0" marB="0" anchor="ctr"/>
                </a:tc>
                <a:extLst>
                  <a:ext uri="{0D108BD9-81ED-4DB2-BD59-A6C34878D82A}">
                    <a16:rowId xmlns:a16="http://schemas.microsoft.com/office/drawing/2014/main" val="2661361945"/>
                  </a:ext>
                </a:extLst>
              </a:tr>
              <a:tr h="370840">
                <a:tc>
                  <a:txBody>
                    <a:bodyPr/>
                    <a:lstStyle/>
                    <a:p>
                      <a:pPr algn="l" fontAlgn="ctr"/>
                      <a:r>
                        <a:rPr lang="de-CH" sz="1800" b="0" i="0" u="none" strike="noStrike">
                          <a:solidFill>
                            <a:srgbClr val="000000"/>
                          </a:solidFill>
                          <a:effectLst/>
                          <a:latin typeface="Futura Bk BT" panose="020B0502020204020303" pitchFamily="34" charset="0"/>
                        </a:rPr>
                        <a:t>20</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Fremdkapital FK</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45'008'385.29</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50’784’326.21</a:t>
                      </a:r>
                    </a:p>
                  </a:txBody>
                  <a:tcPr marL="0" marR="0" marT="0" marB="0" anchor="ctr"/>
                </a:tc>
                <a:extLst>
                  <a:ext uri="{0D108BD9-81ED-4DB2-BD59-A6C34878D82A}">
                    <a16:rowId xmlns:a16="http://schemas.microsoft.com/office/drawing/2014/main" val="1684570887"/>
                  </a:ext>
                </a:extLst>
              </a:tr>
              <a:tr h="370840">
                <a:tc>
                  <a:txBody>
                    <a:bodyPr/>
                    <a:lstStyle/>
                    <a:p>
                      <a:pPr algn="l" fontAlgn="ctr"/>
                      <a:r>
                        <a:rPr lang="de-CH" sz="1800" b="0" i="0" u="none" strike="noStrike">
                          <a:solidFill>
                            <a:srgbClr val="000000"/>
                          </a:solidFill>
                          <a:effectLst/>
                          <a:latin typeface="Futura Bk BT" panose="020B0502020204020303" pitchFamily="34" charset="0"/>
                        </a:rPr>
                        <a:t>29</a:t>
                      </a:r>
                    </a:p>
                  </a:txBody>
                  <a:tcPr marL="9525" marR="9525" marT="9525" marB="0" anchor="ctr"/>
                </a:tc>
                <a:tc>
                  <a:txBody>
                    <a:bodyPr/>
                    <a:lstStyle/>
                    <a:p>
                      <a:pPr algn="l" fontAlgn="ctr"/>
                      <a:r>
                        <a:rPr lang="de-CH" sz="1800" b="0" i="0" u="none" strike="noStrike">
                          <a:solidFill>
                            <a:srgbClr val="000000"/>
                          </a:solidFill>
                          <a:effectLst/>
                          <a:latin typeface="Futura Bk BT" panose="020B0502020204020303" pitchFamily="34" charset="0"/>
                        </a:rPr>
                        <a:t>Eigenkapital EK</a:t>
                      </a:r>
                    </a:p>
                  </a:txBody>
                  <a:tcPr marL="9525" marR="9525" marT="9525" marB="0" anchor="ctr"/>
                </a:tc>
                <a:tc>
                  <a:txBody>
                    <a:bodyPr/>
                    <a:lstStyle/>
                    <a:p>
                      <a:pPr algn="r" fontAlgn="b"/>
                      <a:r>
                        <a:rPr lang="de-CH" sz="1800" b="0" i="0" u="none" strike="noStrike">
                          <a:solidFill>
                            <a:srgbClr val="000000"/>
                          </a:solidFill>
                          <a:effectLst/>
                          <a:latin typeface="Futura Bk BT" panose="020B0502020204020303" pitchFamily="34" charset="0"/>
                        </a:rPr>
                        <a:t>51'520'554.78</a:t>
                      </a:r>
                    </a:p>
                  </a:txBody>
                  <a:tcPr marL="0" marR="0" marT="0" marB="0" anchor="ctr"/>
                </a:tc>
                <a:tc>
                  <a:txBody>
                    <a:bodyPr/>
                    <a:lstStyle/>
                    <a:p>
                      <a:pPr algn="r" fontAlgn="b"/>
                      <a:r>
                        <a:rPr lang="de-CH" sz="1800" b="0" i="0" u="none" strike="noStrike">
                          <a:solidFill>
                            <a:srgbClr val="000000"/>
                          </a:solidFill>
                          <a:effectLst/>
                          <a:latin typeface="Futura Bk BT" panose="020B0502020204020303" pitchFamily="34" charset="0"/>
                        </a:rPr>
                        <a:t>52’003’971.08</a:t>
                      </a:r>
                    </a:p>
                  </a:txBody>
                  <a:tcPr marL="0" marR="0" marT="0" marB="0" anchor="ctr"/>
                </a:tc>
                <a:extLst>
                  <a:ext uri="{0D108BD9-81ED-4DB2-BD59-A6C34878D82A}">
                    <a16:rowId xmlns:a16="http://schemas.microsoft.com/office/drawing/2014/main" val="3387981419"/>
                  </a:ext>
                </a:extLst>
              </a:tr>
            </a:tbl>
          </a:graphicData>
        </a:graphic>
      </p:graphicFrame>
    </p:spTree>
    <p:extLst>
      <p:ext uri="{BB962C8B-B14F-4D97-AF65-F5344CB8AC3E}">
        <p14:creationId xmlns:p14="http://schemas.microsoft.com/office/powerpoint/2010/main" val="4087095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Allgemeine Hinweise</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3">
            <a:extLst>
              <a:ext uri="{FF2B5EF4-FFF2-40B4-BE49-F238E27FC236}">
                <a16:creationId xmlns:a16="http://schemas.microsoft.com/office/drawing/2014/main" id="{941A33AA-5E21-4200-93FE-2391CF647832}"/>
              </a:ext>
            </a:extLst>
          </p:cNvPr>
          <p:cNvSpPr txBox="1">
            <a:spLocks noChangeArrowheads="1"/>
          </p:cNvSpPr>
          <p:nvPr/>
        </p:nvSpPr>
        <p:spPr>
          <a:xfrm>
            <a:off x="1346444" y="1281040"/>
            <a:ext cx="9564209" cy="4288487"/>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539115" lvl="1" indent="-267970">
              <a:buFont typeface="Arial" panose="020B0604020202020204" pitchFamily="34" charset="0"/>
              <a:buChar char="•"/>
            </a:pPr>
            <a:r>
              <a:rPr lang="de-CH" sz="2200" b="0" kern="0">
                <a:latin typeface="Futura Bk BT"/>
              </a:rPr>
              <a:t>Die Gemeindeversammlung ist öffentlich</a:t>
            </a:r>
          </a:p>
          <a:p>
            <a:pPr marL="539115" lvl="1" indent="-267970">
              <a:buFont typeface="Arial" panose="020B0604020202020204" pitchFamily="34" charset="0"/>
              <a:buChar char="•"/>
            </a:pPr>
            <a:r>
              <a:rPr lang="de-CH" sz="2200" b="0" kern="0">
                <a:latin typeface="Futura Bk BT"/>
              </a:rPr>
              <a:t>Die Reihenfolge der Abstimmungen erfolgt gestützt auf das Gesetz über die Gemeinden</a:t>
            </a:r>
            <a:endParaRPr lang="de-CH" sz="2200" kern="0">
              <a:latin typeface="Futura Bk BT"/>
            </a:endParaRPr>
          </a:p>
          <a:p>
            <a:pPr marL="539115" lvl="1" indent="-267970">
              <a:buFont typeface="Arial" panose="020B0604020202020204" pitchFamily="34" charset="0"/>
              <a:buChar char="•"/>
            </a:pPr>
            <a:r>
              <a:rPr lang="de-CH" sz="2200" kern="0">
                <a:latin typeface="Futura Bk BT"/>
              </a:rPr>
              <a:t>Schriftliche Anträge müssen nochmals verlesen werden</a:t>
            </a:r>
          </a:p>
          <a:p>
            <a:pPr marL="539115" lvl="1" indent="-267970">
              <a:buFont typeface="Arial" panose="020B0604020202020204" pitchFamily="34" charset="0"/>
              <a:buChar char="•"/>
            </a:pPr>
            <a:r>
              <a:rPr lang="de-CH" sz="2200" kern="0">
                <a:latin typeface="Futura Bk BT"/>
              </a:rPr>
              <a:t>Die </a:t>
            </a:r>
            <a:r>
              <a:rPr lang="de-CH" sz="2200" kern="0" err="1">
                <a:latin typeface="Futura Bk BT"/>
              </a:rPr>
              <a:t>Ausstandspflicht</a:t>
            </a:r>
            <a:r>
              <a:rPr lang="de-CH" sz="2200" kern="0">
                <a:latin typeface="Futura Bk BT"/>
              </a:rPr>
              <a:t> ist gemäss Gesetz über die Gemeinden einzuhalten</a:t>
            </a:r>
          </a:p>
          <a:p>
            <a:pPr marL="539115" lvl="1" indent="-267970">
              <a:buFont typeface="Arial" panose="020B0604020202020204" pitchFamily="34" charset="0"/>
              <a:buChar char="•"/>
            </a:pPr>
            <a:r>
              <a:rPr lang="de-CH" sz="2200" kern="0">
                <a:latin typeface="Futura Bk BT"/>
              </a:rPr>
              <a:t>Von der Versammlung wird eine Tonaufzeichnung erstellt</a:t>
            </a:r>
            <a:br>
              <a:rPr lang="de-CH" sz="2200" kern="0">
                <a:latin typeface="Futura Bk BT"/>
              </a:rPr>
            </a:br>
            <a:r>
              <a:rPr lang="de-CH" sz="2200" kern="0">
                <a:latin typeface="Futura Bk BT"/>
              </a:rPr>
              <a:t>Diese wird nach Genehmigung des Protokolls gelöscht</a:t>
            </a:r>
          </a:p>
          <a:p>
            <a:pPr marL="271145" lvl="1" indent="0">
              <a:buNone/>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cs typeface="Calibri" panose="020F0502020204030204"/>
            </a:endParaRPr>
          </a:p>
        </p:txBody>
      </p:sp>
    </p:spTree>
    <p:extLst>
      <p:ext uri="{BB962C8B-B14F-4D97-AF65-F5344CB8AC3E}">
        <p14:creationId xmlns:p14="http://schemas.microsoft.com/office/powerpoint/2010/main" val="3259167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20</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Jahresrechnung 2023 </a:t>
            </a:r>
            <a:r>
              <a:rPr lang="de-CH" sz="2400" b="0">
                <a:latin typeface="Futura Md BT" panose="020B0602020204020303" pitchFamily="34" charset="0"/>
              </a:rPr>
              <a:t>– Bericht FIKO</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7B9F131B-0215-4CC1-9F37-E6E1FB5A9866}"/>
              </a:ext>
            </a:extLst>
          </p:cNvPr>
          <p:cNvSpPr txBox="1">
            <a:spLocks noChangeArrowheads="1"/>
          </p:cNvSpPr>
          <p:nvPr/>
        </p:nvSpPr>
        <p:spPr>
          <a:xfrm>
            <a:off x="1688873" y="2627354"/>
            <a:ext cx="9131893" cy="443017"/>
          </a:xfrm>
          <a:prstGeom prst="rect">
            <a:avLst/>
          </a:prstGeom>
          <a:noFill/>
          <a:ln w="38100">
            <a:solidFill>
              <a:srgbClr val="C00000"/>
            </a:solidFill>
          </a:ln>
        </p:spPr>
        <p:txBody>
          <a:bodyPr/>
          <a:lstStyle>
            <a:defPPr>
              <a:defRPr lang="de-DE"/>
            </a:defPPr>
            <a:lvl1pPr marL="269868" indent="-269868" fontAlgn="base">
              <a:lnSpc>
                <a:spcPts val="2800"/>
              </a:lnSpc>
              <a:spcBef>
                <a:spcPts val="1500"/>
              </a:spcBef>
              <a:spcAft>
                <a:spcPct val="0"/>
              </a:spcAft>
              <a:buClr>
                <a:schemeClr val="hlink"/>
              </a:buClr>
              <a:buFont typeface="Arial" charset="0"/>
              <a:buChar char="_"/>
              <a:defRPr sz="2200"/>
            </a:lvl1pPr>
            <a:lvl2pPr marL="271456" lvl="1" indent="0" fontAlgn="base">
              <a:lnSpc>
                <a:spcPts val="2400"/>
              </a:lnSpc>
              <a:spcBef>
                <a:spcPts val="1000"/>
              </a:spcBef>
              <a:spcAft>
                <a:spcPct val="0"/>
              </a:spcAft>
              <a:buClr>
                <a:schemeClr val="hlink"/>
              </a:buClr>
              <a:buFont typeface="Arial" charset="0"/>
              <a:buNone/>
              <a:defRPr sz="2200" b="1" kern="0">
                <a:latin typeface="Futura Bk BT" panose="020B0502020204020303" pitchFamily="34" charset="0"/>
              </a:defRPr>
            </a:lvl2pPr>
            <a:lvl3pPr marL="801668" indent="-260344" fontAlgn="base">
              <a:lnSpc>
                <a:spcPts val="2400"/>
              </a:lnSpc>
              <a:spcBef>
                <a:spcPts val="1000"/>
              </a:spcBef>
              <a:spcAft>
                <a:spcPct val="0"/>
              </a:spcAft>
              <a:buClr>
                <a:schemeClr val="hlink"/>
              </a:buClr>
              <a:buFont typeface="Arial" charset="0"/>
              <a:buChar char="_"/>
            </a:lvl3pPr>
            <a:lvl4pPr marL="1600160" indent="-228594" fontAlgn="base">
              <a:spcBef>
                <a:spcPct val="20000"/>
              </a:spcBef>
              <a:spcAft>
                <a:spcPct val="0"/>
              </a:spcAft>
              <a:buClr>
                <a:schemeClr val="hlink"/>
              </a:buClr>
              <a:buFont typeface="Arial" charset="0"/>
              <a:buChar char="_"/>
              <a:defRPr sz="2000"/>
            </a:lvl4pPr>
            <a:lvl5pPr marL="2057349" indent="-228594" fontAlgn="base">
              <a:spcBef>
                <a:spcPct val="20000"/>
              </a:spcBef>
              <a:spcAft>
                <a:spcPct val="0"/>
              </a:spcAft>
              <a:buClr>
                <a:schemeClr val="hlink"/>
              </a:buClr>
              <a:buFont typeface="Arial" charset="0"/>
              <a:buChar char="_"/>
              <a:defRPr sz="2000"/>
            </a:lvl5pPr>
            <a:lvl6pPr marL="2514537" indent="-228594" fontAlgn="base">
              <a:spcBef>
                <a:spcPct val="20000"/>
              </a:spcBef>
              <a:spcAft>
                <a:spcPct val="0"/>
              </a:spcAft>
              <a:buClr>
                <a:schemeClr val="hlink"/>
              </a:buClr>
              <a:buFont typeface="Arial" charset="0"/>
              <a:buChar char="_"/>
              <a:defRPr sz="2000"/>
            </a:lvl6pPr>
            <a:lvl7pPr marL="2971726" indent="-228594" fontAlgn="base">
              <a:spcBef>
                <a:spcPct val="20000"/>
              </a:spcBef>
              <a:spcAft>
                <a:spcPct val="0"/>
              </a:spcAft>
              <a:buClr>
                <a:schemeClr val="hlink"/>
              </a:buClr>
              <a:buFont typeface="Arial" charset="0"/>
              <a:buChar char="_"/>
              <a:defRPr sz="2000"/>
            </a:lvl7pPr>
            <a:lvl8pPr marL="3428914" indent="-228594" fontAlgn="base">
              <a:spcBef>
                <a:spcPct val="20000"/>
              </a:spcBef>
              <a:spcAft>
                <a:spcPct val="0"/>
              </a:spcAft>
              <a:buClr>
                <a:schemeClr val="hlink"/>
              </a:buClr>
              <a:buFont typeface="Arial" charset="0"/>
              <a:buChar char="_"/>
              <a:defRPr sz="2000"/>
            </a:lvl8pPr>
            <a:lvl9pPr marL="3886103" indent="-228594" fontAlgn="base">
              <a:spcBef>
                <a:spcPct val="20000"/>
              </a:spcBef>
              <a:spcAft>
                <a:spcPct val="0"/>
              </a:spcAft>
              <a:buClr>
                <a:schemeClr val="hlink"/>
              </a:buClr>
              <a:buFont typeface="Arial" charset="0"/>
              <a:buChar char="_"/>
              <a:defRPr sz="2000"/>
            </a:lvl9pPr>
          </a:lstStyle>
          <a:p>
            <a:pPr lvl="1"/>
            <a:r>
              <a:rPr lang="de-CH"/>
              <a:t>Bericht der Finanzkommission</a:t>
            </a:r>
          </a:p>
          <a:p>
            <a:pPr lvl="1"/>
            <a:endParaRPr lang="de-CH"/>
          </a:p>
        </p:txBody>
      </p:sp>
      <p:pic>
        <p:nvPicPr>
          <p:cNvPr id="10" name="Grafik 9">
            <a:extLst>
              <a:ext uri="{FF2B5EF4-FFF2-40B4-BE49-F238E27FC236}">
                <a16:creationId xmlns:a16="http://schemas.microsoft.com/office/drawing/2014/main" id="{085D13B4-0F5C-463F-960B-49E96D18536B}"/>
              </a:ext>
            </a:extLst>
          </p:cNvPr>
          <p:cNvPicPr/>
          <p:nvPr/>
        </p:nvPicPr>
        <p:blipFill>
          <a:blip r:embed="rId3"/>
          <a:stretch>
            <a:fillRect/>
          </a:stretch>
        </p:blipFill>
        <p:spPr>
          <a:xfrm>
            <a:off x="-8546" y="4741216"/>
            <a:ext cx="5795645" cy="1927225"/>
          </a:xfrm>
          <a:prstGeom prst="rect">
            <a:avLst/>
          </a:prstGeom>
        </p:spPr>
      </p:pic>
    </p:spTree>
    <p:extLst>
      <p:ext uri="{BB962C8B-B14F-4D97-AF65-F5344CB8AC3E}">
        <p14:creationId xmlns:p14="http://schemas.microsoft.com/office/powerpoint/2010/main" val="3735206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21</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Jahresrechnung Tafers 2023</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7B9F131B-0215-4CC1-9F37-E6E1FB5A9866}"/>
              </a:ext>
            </a:extLst>
          </p:cNvPr>
          <p:cNvSpPr txBox="1">
            <a:spLocks noChangeArrowheads="1"/>
          </p:cNvSpPr>
          <p:nvPr/>
        </p:nvSpPr>
        <p:spPr>
          <a:xfrm>
            <a:off x="1743541" y="2192796"/>
            <a:ext cx="9131893" cy="1760895"/>
          </a:xfrm>
          <a:prstGeom prst="rect">
            <a:avLst/>
          </a:prstGeom>
          <a:noFill/>
          <a:ln w="38100">
            <a:solidFill>
              <a:srgbClr val="C00000"/>
            </a:solidFill>
          </a:ln>
        </p:spPr>
        <p:txBody>
          <a:bodyPr/>
          <a:lstStyle>
            <a:defPPr>
              <a:defRPr lang="de-DE"/>
            </a:defPPr>
            <a:lvl1pPr marL="269868" indent="-269868" fontAlgn="base">
              <a:lnSpc>
                <a:spcPts val="2800"/>
              </a:lnSpc>
              <a:spcBef>
                <a:spcPts val="1500"/>
              </a:spcBef>
              <a:spcAft>
                <a:spcPct val="0"/>
              </a:spcAft>
              <a:buClr>
                <a:schemeClr val="hlink"/>
              </a:buClr>
              <a:buFont typeface="Arial" charset="0"/>
              <a:buChar char="_"/>
              <a:defRPr sz="2200"/>
            </a:lvl1pPr>
            <a:lvl2pPr marL="271456" lvl="1" indent="0" fontAlgn="base">
              <a:lnSpc>
                <a:spcPts val="2400"/>
              </a:lnSpc>
              <a:spcBef>
                <a:spcPts val="1000"/>
              </a:spcBef>
              <a:spcAft>
                <a:spcPct val="0"/>
              </a:spcAft>
              <a:buClr>
                <a:schemeClr val="hlink"/>
              </a:buClr>
              <a:buFont typeface="Arial" charset="0"/>
              <a:buNone/>
              <a:defRPr sz="2200" b="1" kern="0">
                <a:latin typeface="Futura Bk BT" panose="020B0502020204020303" pitchFamily="34" charset="0"/>
              </a:defRPr>
            </a:lvl2pPr>
            <a:lvl3pPr marL="801668" indent="-260344" fontAlgn="base">
              <a:lnSpc>
                <a:spcPts val="2400"/>
              </a:lnSpc>
              <a:spcBef>
                <a:spcPts val="1000"/>
              </a:spcBef>
              <a:spcAft>
                <a:spcPct val="0"/>
              </a:spcAft>
              <a:buClr>
                <a:schemeClr val="hlink"/>
              </a:buClr>
              <a:buFont typeface="Arial" charset="0"/>
              <a:buChar char="_"/>
            </a:lvl3pPr>
            <a:lvl4pPr marL="1600160" indent="-228594" fontAlgn="base">
              <a:spcBef>
                <a:spcPct val="20000"/>
              </a:spcBef>
              <a:spcAft>
                <a:spcPct val="0"/>
              </a:spcAft>
              <a:buClr>
                <a:schemeClr val="hlink"/>
              </a:buClr>
              <a:buFont typeface="Arial" charset="0"/>
              <a:buChar char="_"/>
              <a:defRPr sz="2000"/>
            </a:lvl4pPr>
            <a:lvl5pPr marL="2057349" indent="-228594" fontAlgn="base">
              <a:spcBef>
                <a:spcPct val="20000"/>
              </a:spcBef>
              <a:spcAft>
                <a:spcPct val="0"/>
              </a:spcAft>
              <a:buClr>
                <a:schemeClr val="hlink"/>
              </a:buClr>
              <a:buFont typeface="Arial" charset="0"/>
              <a:buChar char="_"/>
              <a:defRPr sz="2000"/>
            </a:lvl5pPr>
            <a:lvl6pPr marL="2514537" indent="-228594" fontAlgn="base">
              <a:spcBef>
                <a:spcPct val="20000"/>
              </a:spcBef>
              <a:spcAft>
                <a:spcPct val="0"/>
              </a:spcAft>
              <a:buClr>
                <a:schemeClr val="hlink"/>
              </a:buClr>
              <a:buFont typeface="Arial" charset="0"/>
              <a:buChar char="_"/>
              <a:defRPr sz="2000"/>
            </a:lvl6pPr>
            <a:lvl7pPr marL="2971726" indent="-228594" fontAlgn="base">
              <a:spcBef>
                <a:spcPct val="20000"/>
              </a:spcBef>
              <a:spcAft>
                <a:spcPct val="0"/>
              </a:spcAft>
              <a:buClr>
                <a:schemeClr val="hlink"/>
              </a:buClr>
              <a:buFont typeface="Arial" charset="0"/>
              <a:buChar char="_"/>
              <a:defRPr sz="2000"/>
            </a:lvl7pPr>
            <a:lvl8pPr marL="3428914" indent="-228594" fontAlgn="base">
              <a:spcBef>
                <a:spcPct val="20000"/>
              </a:spcBef>
              <a:spcAft>
                <a:spcPct val="0"/>
              </a:spcAft>
              <a:buClr>
                <a:schemeClr val="hlink"/>
              </a:buClr>
              <a:buFont typeface="Arial" charset="0"/>
              <a:buChar char="_"/>
              <a:defRPr sz="2000"/>
            </a:lvl8pPr>
            <a:lvl9pPr marL="3886103" indent="-228594" fontAlgn="base">
              <a:spcBef>
                <a:spcPct val="20000"/>
              </a:spcBef>
              <a:spcAft>
                <a:spcPct val="0"/>
              </a:spcAft>
              <a:buClr>
                <a:schemeClr val="hlink"/>
              </a:buClr>
              <a:buFont typeface="Arial" charset="0"/>
              <a:buChar char="_"/>
              <a:defRPr sz="2000"/>
            </a:lvl9pPr>
          </a:lstStyle>
          <a:p>
            <a:pPr lvl="1"/>
            <a:r>
              <a:rPr lang="de-CH"/>
              <a:t>Antrag des Gemeinderats</a:t>
            </a:r>
          </a:p>
          <a:p>
            <a:pPr lvl="1"/>
            <a:r>
              <a:rPr lang="de-CH" b="0"/>
              <a:t>Der Gemeinderat beantragt der Versammlung die Annahme der Erfolgsrechnung 2023 der Gemeinde Tafers mit einem Mehraufwand (Verlust) von CHF 189’469.11 sowie der Investitionsrechnung mit einem Nettoaufwand von CHF 8’945’241.83</a:t>
            </a:r>
          </a:p>
          <a:p>
            <a:pPr lvl="1"/>
            <a:endParaRPr lang="de-CH"/>
          </a:p>
        </p:txBody>
      </p:sp>
    </p:spTree>
    <p:extLst>
      <p:ext uri="{BB962C8B-B14F-4D97-AF65-F5344CB8AC3E}">
        <p14:creationId xmlns:p14="http://schemas.microsoft.com/office/powerpoint/2010/main" val="3903993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7B47BAD5-D5A6-40F7-945F-85FF236CCFC7}"/>
              </a:ext>
            </a:extLst>
          </p:cNvPr>
          <p:cNvSpPr txBox="1">
            <a:spLocks/>
          </p:cNvSpPr>
          <p:nvPr/>
        </p:nvSpPr>
        <p:spPr>
          <a:xfrm>
            <a:off x="-8546" y="0"/>
            <a:ext cx="12200546" cy="685800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3200" b="0" kern="0">
                <a:solidFill>
                  <a:srgbClr val="FFFFFF"/>
                </a:solidFill>
                <a:latin typeface="Futura Md BT" panose="020B0602020204020303" pitchFamily="34" charset="0"/>
              </a:rPr>
              <a:t>Jahresrechnung des </a:t>
            </a:r>
            <a:r>
              <a:rPr lang="de-CH" sz="3200" b="0" kern="0" err="1">
                <a:solidFill>
                  <a:srgbClr val="FFFFFF"/>
                </a:solidFill>
                <a:latin typeface="Futura Md BT" panose="020B0602020204020303" pitchFamily="34" charset="0"/>
              </a:rPr>
              <a:t>Vinzenzhauses</a:t>
            </a:r>
            <a:r>
              <a:rPr lang="de-CH" sz="3200" b="0" kern="0">
                <a:solidFill>
                  <a:srgbClr val="FFFFFF"/>
                </a:solidFill>
                <a:latin typeface="Futura Md BT" panose="020B0602020204020303" pitchFamily="34" charset="0"/>
              </a:rPr>
              <a:t> Tafers 2023 – </a:t>
            </a:r>
            <a:br>
              <a:rPr lang="de-CH" sz="3200" b="0" kern="0">
                <a:solidFill>
                  <a:srgbClr val="FFFFFF"/>
                </a:solidFill>
                <a:latin typeface="Futura Md BT" panose="020B0602020204020303" pitchFamily="34" charset="0"/>
              </a:rPr>
            </a:br>
            <a:r>
              <a:rPr lang="de-CH" sz="3200" b="0" kern="0">
                <a:solidFill>
                  <a:srgbClr val="FFFFFF"/>
                </a:solidFill>
                <a:latin typeface="Futura Md BT" panose="020B0602020204020303" pitchFamily="34" charset="0"/>
              </a:rPr>
              <a:t>Genehmigung </a:t>
            </a:r>
            <a:endParaRPr kumimoji="0" lang="de-CH" sz="3200" b="0" i="0" u="none" strike="noStrike" kern="0" cap="none" spc="0" normalizeH="0" baseline="0" noProof="0">
              <a:ln>
                <a:noFill/>
              </a:ln>
              <a:solidFill>
                <a:srgbClr val="FFFFFF"/>
              </a:solidFill>
              <a:effectLst/>
              <a:uLnTx/>
              <a:uFillTx/>
              <a:latin typeface="Futura Md BT" panose="020B0602020204020303" pitchFamily="34" charset="0"/>
            </a:endParaRPr>
          </a:p>
        </p:txBody>
      </p:sp>
    </p:spTree>
    <p:extLst>
      <p:ext uri="{BB962C8B-B14F-4D97-AF65-F5344CB8AC3E}">
        <p14:creationId xmlns:p14="http://schemas.microsoft.com/office/powerpoint/2010/main" val="304088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23</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Jahresrechnung </a:t>
            </a:r>
            <a:r>
              <a:rPr kumimoji="0" lang="de-CH" sz="2400" b="0" i="0" u="none" strike="noStrike" kern="0" cap="none" spc="0" normalizeH="0" baseline="0" noProof="0" err="1">
                <a:ln>
                  <a:noFill/>
                </a:ln>
                <a:solidFill>
                  <a:srgbClr val="FFFFFF"/>
                </a:solidFill>
                <a:effectLst/>
                <a:uLnTx/>
                <a:uFillTx/>
                <a:latin typeface="Futura Md BT" panose="020B0602020204020303" pitchFamily="34" charset="0"/>
              </a:rPr>
              <a:t>Vinzenzhaus</a:t>
            </a: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 </a:t>
            </a:r>
            <a:r>
              <a:rPr lang="de-CH" b="0" kern="0">
                <a:solidFill>
                  <a:srgbClr val="FFFFFF"/>
                </a:solidFill>
                <a:latin typeface="Futura Md BT" panose="020B0602020204020303" pitchFamily="34" charset="0"/>
              </a:rPr>
              <a:t>2023</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9131893" cy="3227168"/>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Ausgangslage</a:t>
            </a:r>
          </a:p>
          <a:p>
            <a:pPr marL="539115" lvl="1" indent="-267970">
              <a:buFont typeface="Arial" panose="020B0604020202020204" pitchFamily="34" charset="0"/>
              <a:buChar char="•"/>
            </a:pPr>
            <a:r>
              <a:rPr lang="de-CH" sz="2200" kern="0">
                <a:latin typeface="Futura Bk BT"/>
              </a:rPr>
              <a:t>Mindereinnahmen wegen Leerstand bei einem Mieterwechsel</a:t>
            </a:r>
          </a:p>
          <a:p>
            <a:pPr marL="539115" lvl="1" indent="-267970">
              <a:buFont typeface="Arial" panose="020B0604020202020204" pitchFamily="34" charset="0"/>
              <a:buChar char="•"/>
            </a:pPr>
            <a:r>
              <a:rPr lang="de-CH" sz="2200" kern="0">
                <a:latin typeface="Futura Bk BT"/>
              </a:rPr>
              <a:t>Ergebnis ist CHF 3’615.55 schlechter als budgetiert</a:t>
            </a:r>
          </a:p>
          <a:p>
            <a:pPr marL="539115" lvl="1" indent="-267970">
              <a:buFont typeface="Arial" panose="020B0604020202020204" pitchFamily="34" charset="0"/>
              <a:buChar char="•"/>
            </a:pPr>
            <a:r>
              <a:rPr lang="de-CH" sz="2200" kern="0">
                <a:latin typeface="Futura Bk BT"/>
              </a:rPr>
              <a:t>Der Erfolg von CHF 854.45 soll ins Eigenkapital überführt werden</a:t>
            </a: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1954634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24</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a:t>
            </a:r>
            <a:r>
              <a:rPr kumimoji="0" lang="de-CH" sz="2400" b="0" i="0" u="none" strike="noStrike" kern="0" cap="none" spc="0" normalizeH="0" baseline="0" noProof="0" err="1">
                <a:ln>
                  <a:noFill/>
                </a:ln>
                <a:solidFill>
                  <a:srgbClr val="FFFFFF"/>
                </a:solidFill>
                <a:effectLst/>
                <a:uLnTx/>
                <a:uFillTx/>
                <a:latin typeface="Futura Md BT" panose="020B0602020204020303" pitchFamily="34" charset="0"/>
              </a:rPr>
              <a:t>Vinzenzhaus</a:t>
            </a:r>
            <a:r>
              <a:rPr lang="de-CH" b="0" kern="0">
                <a:solidFill>
                  <a:srgbClr val="FFFFFF"/>
                </a:solidFill>
                <a:latin typeface="Futura Md BT" panose="020B0602020204020303" pitchFamily="34" charset="0"/>
              </a:rPr>
              <a:t> 2023</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DE">
                <a:latin typeface="Futura Md BT" panose="020B0602020204020303" pitchFamily="34" charset="0"/>
              </a:rPr>
              <a:t>Gemeindeversammlung 23. Mai 2023</a:t>
            </a:r>
            <a:endParaRPr lang="de-CH">
              <a:latin typeface="Futura Md BT" panose="020B0602020204020303" pitchFamily="34" charset="0"/>
            </a:endParaRP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Tabelle 2">
            <a:extLst>
              <a:ext uri="{FF2B5EF4-FFF2-40B4-BE49-F238E27FC236}">
                <a16:creationId xmlns:a16="http://schemas.microsoft.com/office/drawing/2014/main" id="{562F0BF2-5DD1-448C-AB71-0962B1D2F45B}"/>
              </a:ext>
            </a:extLst>
          </p:cNvPr>
          <p:cNvGraphicFramePr>
            <a:graphicFrameLocks noGrp="1"/>
          </p:cNvGraphicFramePr>
          <p:nvPr>
            <p:extLst>
              <p:ext uri="{D42A27DB-BD31-4B8C-83A1-F6EECF244321}">
                <p14:modId xmlns:p14="http://schemas.microsoft.com/office/powerpoint/2010/main" val="1719936989"/>
              </p:ext>
            </p:extLst>
          </p:nvPr>
        </p:nvGraphicFramePr>
        <p:xfrm>
          <a:off x="1363082" y="2560320"/>
          <a:ext cx="9465836" cy="1737360"/>
        </p:xfrm>
        <a:graphic>
          <a:graphicData uri="http://schemas.openxmlformats.org/drawingml/2006/table">
            <a:tbl>
              <a:tblPr firstRow="1" bandRow="1">
                <a:tableStyleId>{5C22544A-7EE6-4342-B048-85BDC9FD1C3A}</a:tableStyleId>
              </a:tblPr>
              <a:tblGrid>
                <a:gridCol w="2377411">
                  <a:extLst>
                    <a:ext uri="{9D8B030D-6E8A-4147-A177-3AD203B41FA5}">
                      <a16:colId xmlns:a16="http://schemas.microsoft.com/office/drawing/2014/main" val="1227197956"/>
                    </a:ext>
                  </a:extLst>
                </a:gridCol>
                <a:gridCol w="671911">
                  <a:extLst>
                    <a:ext uri="{9D8B030D-6E8A-4147-A177-3AD203B41FA5}">
                      <a16:colId xmlns:a16="http://schemas.microsoft.com/office/drawing/2014/main" val="1269553570"/>
                    </a:ext>
                  </a:extLst>
                </a:gridCol>
                <a:gridCol w="2160808">
                  <a:extLst>
                    <a:ext uri="{9D8B030D-6E8A-4147-A177-3AD203B41FA5}">
                      <a16:colId xmlns:a16="http://schemas.microsoft.com/office/drawing/2014/main" val="3976295522"/>
                    </a:ext>
                  </a:extLst>
                </a:gridCol>
                <a:gridCol w="2127853">
                  <a:extLst>
                    <a:ext uri="{9D8B030D-6E8A-4147-A177-3AD203B41FA5}">
                      <a16:colId xmlns:a16="http://schemas.microsoft.com/office/drawing/2014/main" val="3753411451"/>
                    </a:ext>
                  </a:extLst>
                </a:gridCol>
                <a:gridCol w="2127853">
                  <a:extLst>
                    <a:ext uri="{9D8B030D-6E8A-4147-A177-3AD203B41FA5}">
                      <a16:colId xmlns:a16="http://schemas.microsoft.com/office/drawing/2014/main" val="213795204"/>
                    </a:ext>
                  </a:extLst>
                </a:gridCol>
              </a:tblGrid>
              <a:tr h="344799">
                <a:tc>
                  <a:txBody>
                    <a:bodyPr/>
                    <a:lstStyle/>
                    <a:p>
                      <a:r>
                        <a:rPr lang="de-CH" sz="1800">
                          <a:latin typeface="Futura Bk BT" panose="020B0502020204020303" pitchFamily="34" charset="0"/>
                        </a:rPr>
                        <a:t>Art</a:t>
                      </a:r>
                    </a:p>
                  </a:txBody>
                  <a:tcPr/>
                </a:tc>
                <a:tc>
                  <a:txBody>
                    <a:bodyPr/>
                    <a:lstStyle/>
                    <a:p>
                      <a:r>
                        <a:rPr lang="de-CH" sz="1800">
                          <a:latin typeface="Futura Bk BT" panose="020B0502020204020303" pitchFamily="34" charset="0"/>
                        </a:rPr>
                        <a:t>CHF</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800">
                          <a:latin typeface="Futura Bk BT" panose="020B0502020204020303" pitchFamily="34" charset="0"/>
                        </a:rPr>
                        <a:t>Rechnung 2023</a:t>
                      </a:r>
                    </a:p>
                    <a:p>
                      <a:pPr marL="0" marR="0" lvl="0" indent="0" algn="r" defTabSz="914400" rtl="0" eaLnBrk="1" fontAlgn="auto" latinLnBrk="0" hangingPunct="1">
                        <a:lnSpc>
                          <a:spcPct val="100000"/>
                        </a:lnSpc>
                        <a:spcBef>
                          <a:spcPts val="0"/>
                        </a:spcBef>
                        <a:spcAft>
                          <a:spcPts val="0"/>
                        </a:spcAft>
                        <a:buClrTx/>
                        <a:buSzTx/>
                        <a:buFontTx/>
                        <a:buNone/>
                        <a:tabLst/>
                        <a:defRPr/>
                      </a:pPr>
                      <a:endParaRPr lang="de-CH" sz="1800">
                        <a:latin typeface="Futura Bk BT" panose="020B0502020204020303" pitchFamily="34" charset="0"/>
                      </a:endParaRP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800">
                          <a:latin typeface="Futura Bk BT" panose="020B0502020204020303" pitchFamily="34" charset="0"/>
                        </a:rPr>
                        <a:t>Voranschlag 2023</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800">
                          <a:latin typeface="Futura Bk BT" panose="020B0502020204020303" pitchFamily="34" charset="0"/>
                        </a:rPr>
                        <a:t>Rechnung 2022</a:t>
                      </a:r>
                    </a:p>
                  </a:txBody>
                  <a:tcPr/>
                </a:tc>
                <a:extLst>
                  <a:ext uri="{0D108BD9-81ED-4DB2-BD59-A6C34878D82A}">
                    <a16:rowId xmlns:a16="http://schemas.microsoft.com/office/drawing/2014/main" val="623078849"/>
                  </a:ext>
                </a:extLst>
              </a:tr>
              <a:tr h="344799">
                <a:tc>
                  <a:txBody>
                    <a:bodyPr/>
                    <a:lstStyle/>
                    <a:p>
                      <a:r>
                        <a:rPr lang="de-CH" sz="1800" kern="0">
                          <a:latin typeface="Futura Bk BT" panose="020B0502020204020303" pitchFamily="34" charset="0"/>
                        </a:rPr>
                        <a:t>Mietzinseinnahmen</a:t>
                      </a:r>
                      <a:endParaRPr lang="de-CH" sz="1800"/>
                    </a:p>
                  </a:txBody>
                  <a:tcPr/>
                </a:tc>
                <a:tc>
                  <a:txBody>
                    <a:bodyPr/>
                    <a:lstStyle/>
                    <a:p>
                      <a:r>
                        <a:rPr lang="de-CH" sz="1800" kern="0">
                          <a:latin typeface="Futura Bk BT" panose="020B0502020204020303" pitchFamily="34" charset="0"/>
                        </a:rPr>
                        <a:t>CHF</a:t>
                      </a:r>
                      <a:endParaRPr lang="de-CH" sz="180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800" kern="0">
                          <a:latin typeface="Futura Bk BT" panose="020B0502020204020303" pitchFamily="34" charset="0"/>
                        </a:rPr>
                        <a:t>103’300.00</a:t>
                      </a:r>
                      <a:endParaRPr lang="de-CH" sz="180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800" kern="0">
                          <a:latin typeface="Futura Bk BT" panose="020B0502020204020303" pitchFamily="34" charset="0"/>
                        </a:rPr>
                        <a:t>106’020.00</a:t>
                      </a:r>
                      <a:endParaRPr lang="de-CH" sz="1800"/>
                    </a:p>
                  </a:txBody>
                  <a:tcPr/>
                </a:tc>
                <a:tc>
                  <a:txBody>
                    <a:bodyPr/>
                    <a:lstStyle/>
                    <a:p>
                      <a:pPr algn="r"/>
                      <a:r>
                        <a:rPr lang="de-CH" sz="1800">
                          <a:latin typeface="Futura Bk BT" panose="020B0502020204020303" pitchFamily="34" charset="0"/>
                        </a:rPr>
                        <a:t>108’430.00</a:t>
                      </a:r>
                    </a:p>
                  </a:txBody>
                  <a:tcPr/>
                </a:tc>
                <a:extLst>
                  <a:ext uri="{0D108BD9-81ED-4DB2-BD59-A6C34878D82A}">
                    <a16:rowId xmlns:a16="http://schemas.microsoft.com/office/drawing/2014/main" val="532896975"/>
                  </a:ext>
                </a:extLst>
              </a:tr>
              <a:tr h="344799">
                <a:tc>
                  <a:txBody>
                    <a:bodyPr/>
                    <a:lstStyle/>
                    <a:p>
                      <a:r>
                        <a:rPr lang="de-CH" sz="1800" kern="0">
                          <a:latin typeface="Futura Bk BT" panose="020B0502020204020303" pitchFamily="34" charset="0"/>
                        </a:rPr>
                        <a:t>Aufwände</a:t>
                      </a:r>
                      <a:endParaRPr lang="de-CH" sz="1800"/>
                    </a:p>
                  </a:txBody>
                  <a:tcPr/>
                </a:tc>
                <a:tc>
                  <a:txBody>
                    <a:bodyPr/>
                    <a:lstStyle/>
                    <a:p>
                      <a:r>
                        <a:rPr lang="de-CH" sz="1800" u="none" kern="0">
                          <a:latin typeface="Futura Bk BT" panose="020B0502020204020303" pitchFamily="34" charset="0"/>
                        </a:rPr>
                        <a:t>CHF</a:t>
                      </a:r>
                      <a:endParaRPr lang="de-CH" sz="1800" u="none"/>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800" u="none">
                          <a:latin typeface="Futura Bk BT" panose="020B0502020204020303" pitchFamily="34" charset="0"/>
                        </a:rPr>
                        <a:t>102’445.55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800" u="none">
                          <a:latin typeface="Futura Bk BT" panose="020B0502020204020303" pitchFamily="34" charset="0"/>
                        </a:rPr>
                        <a:t>101’550.00</a:t>
                      </a:r>
                    </a:p>
                  </a:txBody>
                  <a:tcPr/>
                </a:tc>
                <a:tc>
                  <a:txBody>
                    <a:bodyPr/>
                    <a:lstStyle/>
                    <a:p>
                      <a:pPr algn="r"/>
                      <a:r>
                        <a:rPr lang="de-CH" sz="1800" u="none">
                          <a:latin typeface="Futura Bk BT" panose="020B0502020204020303" pitchFamily="34" charset="0"/>
                        </a:rPr>
                        <a:t>91’409.80</a:t>
                      </a:r>
                    </a:p>
                  </a:txBody>
                  <a:tcPr/>
                </a:tc>
                <a:extLst>
                  <a:ext uri="{0D108BD9-81ED-4DB2-BD59-A6C34878D82A}">
                    <a16:rowId xmlns:a16="http://schemas.microsoft.com/office/drawing/2014/main" val="2598243795"/>
                  </a:ext>
                </a:extLst>
              </a:tr>
              <a:tr h="344799">
                <a:tc>
                  <a:txBody>
                    <a:bodyPr/>
                    <a:lstStyle/>
                    <a:p>
                      <a:r>
                        <a:rPr lang="de-CH" sz="1800" b="1" u="none" kern="0">
                          <a:latin typeface="Futura Bk BT" panose="020B0502020204020303" pitchFamily="34" charset="0"/>
                        </a:rPr>
                        <a:t>Erfolg</a:t>
                      </a:r>
                      <a:endParaRPr lang="de-CH" sz="1800" b="1" u="non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b="1" u="none" kern="0">
                          <a:latin typeface="Futura Bk BT" panose="020B0502020204020303" pitchFamily="34" charset="0"/>
                        </a:rPr>
                        <a:t>CHF</a:t>
                      </a:r>
                      <a:endParaRPr lang="de-CH" sz="1800" b="1" u="none"/>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800" b="1" u="none">
                          <a:latin typeface="Futura Bk BT" panose="020B0502020204020303" pitchFamily="34" charset="0"/>
                        </a:rPr>
                        <a:t>854.45</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de-CH" sz="1800" b="1" u="none">
                          <a:latin typeface="Futura Bk BT" panose="020B0502020204020303" pitchFamily="34" charset="0"/>
                        </a:rPr>
                        <a:t>4’470.00</a:t>
                      </a:r>
                    </a:p>
                  </a:txBody>
                  <a:tcPr/>
                </a:tc>
                <a:tc>
                  <a:txBody>
                    <a:bodyPr/>
                    <a:lstStyle/>
                    <a:p>
                      <a:pPr algn="r"/>
                      <a:r>
                        <a:rPr lang="de-CH" sz="1800" b="1" u="none">
                          <a:latin typeface="Futura Bk BT" panose="020B0502020204020303" pitchFamily="34" charset="0"/>
                        </a:rPr>
                        <a:t>17’020.20</a:t>
                      </a:r>
                    </a:p>
                  </a:txBody>
                  <a:tcPr/>
                </a:tc>
                <a:extLst>
                  <a:ext uri="{0D108BD9-81ED-4DB2-BD59-A6C34878D82A}">
                    <a16:rowId xmlns:a16="http://schemas.microsoft.com/office/drawing/2014/main" val="2823632160"/>
                  </a:ext>
                </a:extLst>
              </a:tr>
            </a:tbl>
          </a:graphicData>
        </a:graphic>
      </p:graphicFrame>
      <p:pic>
        <p:nvPicPr>
          <p:cNvPr id="2" name="Grafik 1" descr="Ein Bild, das Text, Screenshot, parallel, Zahl enthält.&#10;&#10;Automatisch generierte Beschreibung">
            <a:extLst>
              <a:ext uri="{FF2B5EF4-FFF2-40B4-BE49-F238E27FC236}">
                <a16:creationId xmlns:a16="http://schemas.microsoft.com/office/drawing/2014/main" id="{50F5CB55-0C68-044E-95D8-5965B44A7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53459" y="893581"/>
            <a:ext cx="4484595" cy="4817242"/>
          </a:xfrm>
          <a:prstGeom prst="rect">
            <a:avLst/>
          </a:prstGeom>
        </p:spPr>
      </p:pic>
    </p:spTree>
    <p:extLst>
      <p:ext uri="{BB962C8B-B14F-4D97-AF65-F5344CB8AC3E}">
        <p14:creationId xmlns:p14="http://schemas.microsoft.com/office/powerpoint/2010/main" val="3916724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Jahresrechnung Vinzenzhaus 2023</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9131893" cy="2236568"/>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lvl="1"/>
            <a:endParaRPr lang="de-CH" sz="1800" b="0" kern="0"/>
          </a:p>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a:p>
            <a:pPr lvl="1">
              <a:buFont typeface="Arial" panose="020B0604020202020204" pitchFamily="34" charset="0"/>
              <a:buChar char="•"/>
            </a:pPr>
            <a:endParaRPr lang="de-CH" sz="2200" b="0" kern="0">
              <a:latin typeface="Futura Bk BT" panose="020B0502020204020303" pitchFamily="34" charset="0"/>
            </a:endParaRPr>
          </a:p>
        </p:txBody>
      </p:sp>
      <p:sp>
        <p:nvSpPr>
          <p:cNvPr id="9" name="Rectangle 3">
            <a:extLst>
              <a:ext uri="{FF2B5EF4-FFF2-40B4-BE49-F238E27FC236}">
                <a16:creationId xmlns:a16="http://schemas.microsoft.com/office/drawing/2014/main" id="{264E57E9-D0EA-4F99-A05E-CC21A2F9BBB3}"/>
              </a:ext>
            </a:extLst>
          </p:cNvPr>
          <p:cNvSpPr txBox="1">
            <a:spLocks noChangeArrowheads="1"/>
          </p:cNvSpPr>
          <p:nvPr/>
        </p:nvSpPr>
        <p:spPr>
          <a:xfrm>
            <a:off x="1761941" y="2463881"/>
            <a:ext cx="9131893" cy="1407018"/>
          </a:xfrm>
          <a:prstGeom prst="rect">
            <a:avLst/>
          </a:prstGeom>
          <a:noFill/>
          <a:ln w="38100">
            <a:solidFill>
              <a:srgbClr val="C00000"/>
            </a:solidFill>
          </a:ln>
        </p:spPr>
        <p:txBody>
          <a:bodyPr/>
          <a:lstStyle>
            <a:defPPr>
              <a:defRPr lang="de-DE"/>
            </a:defPPr>
            <a:lvl1pPr marL="269868" indent="-269868" fontAlgn="base">
              <a:lnSpc>
                <a:spcPts val="2800"/>
              </a:lnSpc>
              <a:spcBef>
                <a:spcPts val="1500"/>
              </a:spcBef>
              <a:spcAft>
                <a:spcPct val="0"/>
              </a:spcAft>
              <a:buClr>
                <a:schemeClr val="hlink"/>
              </a:buClr>
              <a:buFont typeface="Arial" charset="0"/>
              <a:buChar char="_"/>
              <a:defRPr sz="2200"/>
            </a:lvl1pPr>
            <a:lvl2pPr marL="271456" lvl="1" indent="0" fontAlgn="base">
              <a:lnSpc>
                <a:spcPts val="2400"/>
              </a:lnSpc>
              <a:spcBef>
                <a:spcPts val="1000"/>
              </a:spcBef>
              <a:spcAft>
                <a:spcPct val="0"/>
              </a:spcAft>
              <a:buClr>
                <a:schemeClr val="hlink"/>
              </a:buClr>
              <a:buFont typeface="Arial" charset="0"/>
              <a:buNone/>
              <a:defRPr sz="2200" b="1" kern="0">
                <a:latin typeface="Futura Bk BT" panose="020B0502020204020303" pitchFamily="34" charset="0"/>
              </a:defRPr>
            </a:lvl2pPr>
            <a:lvl3pPr marL="801668" indent="-260344" fontAlgn="base">
              <a:lnSpc>
                <a:spcPts val="2400"/>
              </a:lnSpc>
              <a:spcBef>
                <a:spcPts val="1000"/>
              </a:spcBef>
              <a:spcAft>
                <a:spcPct val="0"/>
              </a:spcAft>
              <a:buClr>
                <a:schemeClr val="hlink"/>
              </a:buClr>
              <a:buFont typeface="Arial" charset="0"/>
              <a:buChar char="_"/>
            </a:lvl3pPr>
            <a:lvl4pPr marL="1600160" indent="-228594" fontAlgn="base">
              <a:spcBef>
                <a:spcPct val="20000"/>
              </a:spcBef>
              <a:spcAft>
                <a:spcPct val="0"/>
              </a:spcAft>
              <a:buClr>
                <a:schemeClr val="hlink"/>
              </a:buClr>
              <a:buFont typeface="Arial" charset="0"/>
              <a:buChar char="_"/>
              <a:defRPr sz="2000"/>
            </a:lvl4pPr>
            <a:lvl5pPr marL="2057349" indent="-228594" fontAlgn="base">
              <a:spcBef>
                <a:spcPct val="20000"/>
              </a:spcBef>
              <a:spcAft>
                <a:spcPct val="0"/>
              </a:spcAft>
              <a:buClr>
                <a:schemeClr val="hlink"/>
              </a:buClr>
              <a:buFont typeface="Arial" charset="0"/>
              <a:buChar char="_"/>
              <a:defRPr sz="2000"/>
            </a:lvl5pPr>
            <a:lvl6pPr marL="2514537" indent="-228594" fontAlgn="base">
              <a:spcBef>
                <a:spcPct val="20000"/>
              </a:spcBef>
              <a:spcAft>
                <a:spcPct val="0"/>
              </a:spcAft>
              <a:buClr>
                <a:schemeClr val="hlink"/>
              </a:buClr>
              <a:buFont typeface="Arial" charset="0"/>
              <a:buChar char="_"/>
              <a:defRPr sz="2000"/>
            </a:lvl6pPr>
            <a:lvl7pPr marL="2971726" indent="-228594" fontAlgn="base">
              <a:spcBef>
                <a:spcPct val="20000"/>
              </a:spcBef>
              <a:spcAft>
                <a:spcPct val="0"/>
              </a:spcAft>
              <a:buClr>
                <a:schemeClr val="hlink"/>
              </a:buClr>
              <a:buFont typeface="Arial" charset="0"/>
              <a:buChar char="_"/>
              <a:defRPr sz="2000"/>
            </a:lvl7pPr>
            <a:lvl8pPr marL="3428914" indent="-228594" fontAlgn="base">
              <a:spcBef>
                <a:spcPct val="20000"/>
              </a:spcBef>
              <a:spcAft>
                <a:spcPct val="0"/>
              </a:spcAft>
              <a:buClr>
                <a:schemeClr val="hlink"/>
              </a:buClr>
              <a:buFont typeface="Arial" charset="0"/>
              <a:buChar char="_"/>
              <a:defRPr sz="2000"/>
            </a:lvl8pPr>
            <a:lvl9pPr marL="3886103" indent="-228594" fontAlgn="base">
              <a:spcBef>
                <a:spcPct val="20000"/>
              </a:spcBef>
              <a:spcAft>
                <a:spcPct val="0"/>
              </a:spcAft>
              <a:buClr>
                <a:schemeClr val="hlink"/>
              </a:buClr>
              <a:buFont typeface="Arial" charset="0"/>
              <a:buChar char="_"/>
              <a:defRPr sz="2000"/>
            </a:lvl9pPr>
          </a:lstStyle>
          <a:p>
            <a:pPr lvl="1"/>
            <a:r>
              <a:rPr lang="de-CH"/>
              <a:t>Antrag des Gemeinderats</a:t>
            </a:r>
          </a:p>
          <a:p>
            <a:pPr lvl="1"/>
            <a:r>
              <a:rPr lang="de-CH" b="0"/>
              <a:t>Der Gemeinderat beantragt die Genehmigung der Jahresrechnung 2023 des Vinzenzhauses Tafers, die mit einem Gewinn von </a:t>
            </a:r>
            <a:br>
              <a:rPr lang="de-CH" b="0"/>
            </a:br>
            <a:r>
              <a:rPr lang="de-CH" b="0"/>
              <a:t>CHF 854.45 abschliesst.</a:t>
            </a:r>
          </a:p>
          <a:p>
            <a:pPr lvl="1"/>
            <a:endParaRPr lang="de-CH"/>
          </a:p>
        </p:txBody>
      </p:sp>
    </p:spTree>
    <p:extLst>
      <p:ext uri="{BB962C8B-B14F-4D97-AF65-F5344CB8AC3E}">
        <p14:creationId xmlns:p14="http://schemas.microsoft.com/office/powerpoint/2010/main" val="45220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16A2B30D-66F0-4CCD-A0A2-BC3A4A47A140}"/>
              </a:ext>
            </a:extLst>
          </p:cNvPr>
          <p:cNvSpPr txBox="1">
            <a:spLocks/>
          </p:cNvSpPr>
          <p:nvPr/>
        </p:nvSpPr>
        <p:spPr>
          <a:xfrm>
            <a:off x="-8546" y="0"/>
            <a:ext cx="12200546" cy="685800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3200" b="0" kern="0">
                <a:solidFill>
                  <a:srgbClr val="FFFFFF"/>
                </a:solidFill>
                <a:latin typeface="Futura Md BT" panose="020B0602020204020303" pitchFamily="34" charset="0"/>
              </a:rPr>
              <a:t>Schulreglement der Gemeinde Tafers</a:t>
            </a:r>
            <a:endParaRPr kumimoji="0" lang="de-CH" sz="3200" b="0" i="0" u="none" strike="noStrike" kern="0" cap="none" spc="0" normalizeH="0" baseline="0" noProof="0">
              <a:ln>
                <a:noFill/>
              </a:ln>
              <a:solidFill>
                <a:srgbClr val="FFFFFF"/>
              </a:solidFill>
              <a:effectLst/>
              <a:uLnTx/>
              <a:uFillTx/>
              <a:latin typeface="Futura Md BT" panose="020B0602020204020303" pitchFamily="34" charset="0"/>
            </a:endParaRPr>
          </a:p>
        </p:txBody>
      </p:sp>
    </p:spTree>
    <p:extLst>
      <p:ext uri="{BB962C8B-B14F-4D97-AF65-F5344CB8AC3E}">
        <p14:creationId xmlns:p14="http://schemas.microsoft.com/office/powerpoint/2010/main" val="3235725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27</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018687"/>
            <a:ext cx="10162377" cy="5405360"/>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Ausgangslage – Wie alles begann</a:t>
            </a:r>
          </a:p>
          <a:p>
            <a:pPr marL="539115" lvl="1" indent="-267970">
              <a:buFont typeface="Arial" panose="020B0604020202020204" pitchFamily="34" charset="0"/>
              <a:buChar char="•"/>
            </a:pPr>
            <a:r>
              <a:rPr lang="de-CH" sz="2200" kern="0">
                <a:latin typeface="Futura Bk BT"/>
              </a:rPr>
              <a:t>17. November 2017: </a:t>
            </a:r>
            <a:r>
              <a:rPr lang="de-CH" sz="2200" kern="0">
                <a:latin typeface="Futura Md BT"/>
              </a:rPr>
              <a:t>befristete Bewilligung auf 3 Jahre </a:t>
            </a:r>
            <a:r>
              <a:rPr lang="de-CH" sz="2200" kern="0">
                <a:latin typeface="Futura Bk BT"/>
              </a:rPr>
              <a:t>zur Führung von zwei Quartierschulen gemäss Art. 50 Abs. 3 </a:t>
            </a:r>
            <a:r>
              <a:rPr lang="de-CH" sz="2200" kern="0" err="1">
                <a:latin typeface="Futura Bk BT"/>
              </a:rPr>
              <a:t>SchG</a:t>
            </a:r>
            <a:r>
              <a:rPr lang="de-CH" sz="2200" kern="0">
                <a:latin typeface="Futura Bk BT"/>
              </a:rPr>
              <a:t> durch damaligen Bildungsdirektor Jean-Pierre Siggen für Gemeinden Heitenried und St. Antoni begründet wegen Fusionsverhandlungen</a:t>
            </a:r>
          </a:p>
          <a:p>
            <a:pPr marL="539115" lvl="1" indent="-267970">
              <a:buFont typeface="Arial" panose="020B0604020202020204" pitchFamily="34" charset="0"/>
              <a:buChar char="•"/>
            </a:pPr>
            <a:r>
              <a:rPr lang="de-CH" sz="2200" kern="0">
                <a:latin typeface="Futura Bk BT"/>
              </a:rPr>
              <a:t>1. Januar 2021: Mit der </a:t>
            </a:r>
            <a:r>
              <a:rPr lang="de-CH" sz="2200" kern="0">
                <a:latin typeface="Futura Md BT"/>
              </a:rPr>
              <a:t>Fusion</a:t>
            </a:r>
            <a:r>
              <a:rPr lang="de-CH" sz="2200" kern="0">
                <a:latin typeface="Futura Bk BT"/>
              </a:rPr>
              <a:t> der Gemeinden Alterswil, St. Antoni und Tafers hat die Gemeinde Tafers diese befristete Schulkreiszusammenlegung geerbt und eine Weiterführung von 4 eigenständigen Schulen (Heitenried, </a:t>
            </a:r>
            <a:br>
              <a:rPr lang="de-CH" sz="2200" kern="0">
                <a:latin typeface="Futura Bk BT"/>
              </a:rPr>
            </a:br>
            <a:r>
              <a:rPr lang="de-CH" sz="2200" kern="0">
                <a:latin typeface="Futura Bk BT"/>
              </a:rPr>
              <a:t>St. Antoni, </a:t>
            </a:r>
            <a:r>
              <a:rPr lang="de-CH" sz="2200" kern="0" err="1">
                <a:latin typeface="Futura Bk BT"/>
              </a:rPr>
              <a:t>Tafers</a:t>
            </a:r>
            <a:r>
              <a:rPr lang="de-CH" sz="2200" kern="0">
                <a:latin typeface="Futura Bk BT"/>
              </a:rPr>
              <a:t> und </a:t>
            </a:r>
            <a:r>
              <a:rPr lang="de-CH" sz="2200" kern="0" err="1">
                <a:latin typeface="Futura Bk BT"/>
              </a:rPr>
              <a:t>Alterswil</a:t>
            </a:r>
            <a:r>
              <a:rPr lang="de-CH" sz="2200" kern="0">
                <a:latin typeface="Futura Bk BT"/>
              </a:rPr>
              <a:t>) wurde seitens Staatsrat bewilligt.</a:t>
            </a:r>
          </a:p>
          <a:p>
            <a:pPr marL="539115" lvl="1" indent="-267970">
              <a:buFont typeface="Arial" panose="020B0604020202020204" pitchFamily="34" charset="0"/>
              <a:buChar char="•"/>
            </a:pPr>
            <a:r>
              <a:rPr lang="de-CH" sz="2200" kern="0">
                <a:latin typeface="Futura Bk BT"/>
              </a:rPr>
              <a:t>11. Dezember 2020: </a:t>
            </a:r>
            <a:r>
              <a:rPr lang="de-CH" sz="2200" kern="0">
                <a:latin typeface="Futura Md BT" panose="020B0602020204020303" pitchFamily="34" charset="0"/>
              </a:rPr>
              <a:t>Verlängerung</a:t>
            </a:r>
            <a:r>
              <a:rPr lang="de-CH" sz="2200" kern="0">
                <a:latin typeface="Futura Bk BT"/>
              </a:rPr>
              <a:t> der befristeten Schulkreiszusammenlegung um weitere 3 Jahre mit dem Ziel: </a:t>
            </a:r>
            <a:r>
              <a:rPr lang="de-CH" sz="2200" kern="0" err="1">
                <a:latin typeface="Futura Bk BT"/>
              </a:rPr>
              <a:t>reglementskonforme</a:t>
            </a:r>
            <a:r>
              <a:rPr lang="de-CH" sz="2200" kern="0">
                <a:latin typeface="Futura Bk BT"/>
              </a:rPr>
              <a:t> und nachhaltige Lösung für den Schulkreis Tafers–Heitenried ab Schuljahr 2024/2025 vorlegen</a:t>
            </a:r>
          </a:p>
          <a:p>
            <a:pPr marL="539115" lvl="1" indent="-267970">
              <a:buFont typeface="Arial" panose="020B0604020202020204" pitchFamily="34" charset="0"/>
              <a:buChar char="•"/>
            </a:pPr>
            <a:r>
              <a:rPr lang="de-CH" sz="2200" kern="0">
                <a:latin typeface="Futura Bk BT"/>
              </a:rPr>
              <a:t>Erarbeitung verschiedener Szenarien (Gemeindebehörden und SI)</a:t>
            </a:r>
          </a:p>
          <a:p>
            <a:pPr marL="271145" lvl="1" indent="0">
              <a:buNone/>
            </a:pPr>
            <a:endParaRPr lang="de-CH" sz="2200" kern="0">
              <a:latin typeface="Futura Bk BT"/>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1736804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28</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5125078"/>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Ausgangslage – Wie alles begann </a:t>
            </a:r>
            <a:endParaRPr lang="de-CH" sz="2200" kern="0">
              <a:solidFill>
                <a:srgbClr val="DA0000"/>
              </a:solidFill>
              <a:highlight>
                <a:srgbClr val="FFFF00"/>
              </a:highlight>
              <a:latin typeface="Futura Md BT" panose="020B0602020204020303" pitchFamily="34" charset="0"/>
            </a:endParaRPr>
          </a:p>
          <a:p>
            <a:pPr marL="539115" lvl="1" indent="-267970">
              <a:buFont typeface="Arial" panose="020B0604020202020204" pitchFamily="34" charset="0"/>
              <a:buChar char="•"/>
            </a:pPr>
            <a:r>
              <a:rPr lang="de-CH" sz="2200" kern="0">
                <a:latin typeface="Futura Bk BT"/>
              </a:rPr>
              <a:t>Seit März 2022: </a:t>
            </a:r>
            <a:r>
              <a:rPr lang="de-CH" sz="2200" kern="0">
                <a:latin typeface="Futura Md BT" panose="020B0602020204020303" pitchFamily="34" charset="0"/>
              </a:rPr>
              <a:t>Erarbeitung der definitiven Lösung </a:t>
            </a:r>
            <a:r>
              <a:rPr lang="de-CH" sz="2200" kern="0">
                <a:latin typeface="Futura Bk BT"/>
              </a:rPr>
              <a:t>des Schulkreises Tafers-Heitenried durch die Gemeinden Heitenried und Tafers zusammen mit den Schulbehörden und einem Vertreter des </a:t>
            </a:r>
            <a:r>
              <a:rPr lang="de-CH" sz="2200" kern="0">
                <a:latin typeface="Futura Md BT" panose="020B0602020204020303" pitchFamily="34" charset="0"/>
              </a:rPr>
              <a:t>DOA</a:t>
            </a:r>
            <a:r>
              <a:rPr lang="de-CH" sz="2200" kern="0">
                <a:latin typeface="Futura Bk BT"/>
              </a:rPr>
              <a:t> </a:t>
            </a:r>
            <a:r>
              <a:rPr lang="de-CH" sz="1200" kern="0">
                <a:latin typeface="Futura Bk BT"/>
              </a:rPr>
              <a:t>(</a:t>
            </a:r>
            <a:r>
              <a:rPr lang="de-DE" sz="1200" kern="0">
                <a:latin typeface="Futura Bk BT"/>
              </a:rPr>
              <a:t>Amt für deutschsprachigen obligatorischen Unterricht)</a:t>
            </a:r>
            <a:endParaRPr lang="de-CH" sz="1200" kern="0">
              <a:latin typeface="Futura Bk BT"/>
            </a:endParaRPr>
          </a:p>
          <a:p>
            <a:pPr marL="539115" lvl="1" indent="-267970">
              <a:buFont typeface="Arial" panose="020B0604020202020204" pitchFamily="34" charset="0"/>
              <a:buChar char="•"/>
            </a:pPr>
            <a:r>
              <a:rPr lang="de-CH" sz="2200" kern="0">
                <a:latin typeface="Futura Bk BT"/>
              </a:rPr>
              <a:t>18. September 2023: Treffen mit Frau Staatsrätin Sylvie Bonvin-</a:t>
            </a:r>
            <a:r>
              <a:rPr lang="de-CH" sz="2200" kern="0" err="1">
                <a:latin typeface="Futura Bk BT"/>
              </a:rPr>
              <a:t>Sansonnens</a:t>
            </a:r>
            <a:r>
              <a:rPr lang="de-CH" sz="2200" kern="0">
                <a:latin typeface="Futura Bk BT"/>
              </a:rPr>
              <a:t> zum Thema «Neuorganisation Schulkreis Tafers-Heitenried». Staatsrätin verlangt eine externe Analyse, denn die Gemeinden haben aufgrund der einzigartigen Situation vom Kanton gewisse </a:t>
            </a:r>
            <a:r>
              <a:rPr lang="de-CH" sz="2200" kern="0">
                <a:latin typeface="Futura Md BT" panose="020B0602020204020303" pitchFamily="34" charset="0"/>
              </a:rPr>
              <a:t>Zugeständnisse gefordert</a:t>
            </a:r>
            <a:r>
              <a:rPr lang="de-CH" sz="2200" kern="0">
                <a:latin typeface="Futura Bk BT"/>
              </a:rPr>
              <a:t>.</a:t>
            </a:r>
          </a:p>
          <a:p>
            <a:pPr marL="539115" lvl="1" indent="-267970">
              <a:buFont typeface="Arial" panose="020B0604020202020204" pitchFamily="34" charset="0"/>
              <a:buChar char="•"/>
            </a:pPr>
            <a:r>
              <a:rPr lang="de-CH" sz="2200" kern="0">
                <a:latin typeface="Futura Md BT" panose="020B0602020204020303" pitchFamily="34" charset="0"/>
              </a:rPr>
              <a:t>Kanton anerkennt die einzigartige Situation nicht </a:t>
            </a:r>
            <a:r>
              <a:rPr lang="de-CH" sz="2200" kern="0">
                <a:latin typeface="Futura Bk BT"/>
              </a:rPr>
              <a:t>und macht den Gemeinden einen Vorschlag, den der Gemeinderat Tafers nicht akzeptiert.</a:t>
            </a:r>
          </a:p>
          <a:p>
            <a:pPr marL="271145" lvl="1" indent="0">
              <a:buNone/>
            </a:pPr>
            <a:endParaRPr lang="de-CH" sz="2200" b="0" kern="0">
              <a:latin typeface="Futura Bk BT" panose="020B0502020204020303" pitchFamily="34" charset="0"/>
            </a:endParaRPr>
          </a:p>
        </p:txBody>
      </p:sp>
    </p:spTree>
    <p:extLst>
      <p:ext uri="{BB962C8B-B14F-4D97-AF65-F5344CB8AC3E}">
        <p14:creationId xmlns:p14="http://schemas.microsoft.com/office/powerpoint/2010/main" val="2118396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29</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018687"/>
            <a:ext cx="10162377" cy="5162657"/>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a:rPr>
              <a:t>Ausgangslage – Wie alles begann </a:t>
            </a:r>
            <a:endParaRPr lang="de-CH" sz="2200" kern="0">
              <a:solidFill>
                <a:srgbClr val="DA0000"/>
              </a:solidFill>
              <a:highlight>
                <a:srgbClr val="FFFF00"/>
              </a:highlight>
              <a:latin typeface="Futura Md BT" panose="020B0602020204020303" pitchFamily="34" charset="0"/>
            </a:endParaRPr>
          </a:p>
          <a:p>
            <a:pPr marL="539115" lvl="1" indent="-267970">
              <a:buFont typeface="Arial" panose="020B0604020202020204" pitchFamily="34" charset="0"/>
              <a:buChar char="•"/>
            </a:pPr>
            <a:r>
              <a:rPr lang="de-CH" sz="2200" kern="0">
                <a:latin typeface="Futura Bk BT"/>
              </a:rPr>
              <a:t>28. November 2023: Erneutes </a:t>
            </a:r>
            <a:r>
              <a:rPr lang="de-CH" sz="2200" kern="0">
                <a:latin typeface="Futura Md BT"/>
              </a:rPr>
              <a:t>Treffen mit der Direktion für Bildung </a:t>
            </a:r>
            <a:r>
              <a:rPr lang="de-CH" sz="2200" kern="0">
                <a:latin typeface="Futura Bk BT"/>
              </a:rPr>
              <a:t>und kulturelle Angelegenheiten, aufgrund der krankheitsbedingten Abwesenheit der Staatsrätin mit ihrem Stellvertreter, Herrn Staatsrat Didier Castella.</a:t>
            </a:r>
          </a:p>
          <a:p>
            <a:pPr marL="539115" lvl="1" indent="-267970">
              <a:buFont typeface="Arial" panose="020B0604020202020204" pitchFamily="34" charset="0"/>
              <a:buChar char="•"/>
            </a:pPr>
            <a:r>
              <a:rPr lang="de-CH" sz="2200" kern="0">
                <a:latin typeface="Futura Bk BT"/>
              </a:rPr>
              <a:t>Resultat dieses Treffens ist die heutige </a:t>
            </a:r>
            <a:r>
              <a:rPr lang="de-CH" sz="2200" kern="0">
                <a:latin typeface="Futura Md BT"/>
              </a:rPr>
              <a:t>gesetzeskonforme Lösung </a:t>
            </a:r>
            <a:r>
              <a:rPr lang="de-CH" sz="2200" kern="0">
                <a:latin typeface="Futura Bk BT"/>
              </a:rPr>
              <a:t>für den Schulkreis </a:t>
            </a:r>
            <a:r>
              <a:rPr lang="de-CH" sz="2200" kern="0" err="1">
                <a:latin typeface="Futura Bk BT"/>
              </a:rPr>
              <a:t>Tafers</a:t>
            </a:r>
            <a:r>
              <a:rPr lang="de-CH" sz="2200" kern="0">
                <a:latin typeface="Futura Bk BT"/>
              </a:rPr>
              <a:t>–Heitenried mit 40 Klassen und 100 % Schuldirektion (Co-Schuldirektion zu je 50 %) sowie 130 % </a:t>
            </a:r>
            <a:r>
              <a:rPr lang="de-CH" sz="2200" kern="0" err="1">
                <a:latin typeface="Futura Bk BT"/>
              </a:rPr>
              <a:t>Stv</a:t>
            </a:r>
            <a:r>
              <a:rPr lang="de-CH" sz="2200" kern="0">
                <a:latin typeface="Futura Bk BT"/>
              </a:rPr>
              <a:t>. Schuldirektion zur Leitung der Schule </a:t>
            </a:r>
            <a:r>
              <a:rPr lang="de-CH" sz="2200" kern="0" err="1">
                <a:latin typeface="Futura Bk BT"/>
              </a:rPr>
              <a:t>Tafers</a:t>
            </a:r>
            <a:r>
              <a:rPr lang="de-CH" sz="2200" kern="0">
                <a:latin typeface="Futura Bk BT"/>
              </a:rPr>
              <a:t>-Heitenried und Beibehalt der vier Schulstandorte Heitenried, </a:t>
            </a:r>
            <a:br>
              <a:rPr lang="de-CH" sz="2200" kern="0">
                <a:latin typeface="Futura Bk BT"/>
              </a:rPr>
            </a:br>
            <a:r>
              <a:rPr lang="de-CH" sz="2200" kern="0">
                <a:latin typeface="Futura Bk BT"/>
              </a:rPr>
              <a:t>St. Antoni, </a:t>
            </a:r>
            <a:r>
              <a:rPr lang="de-CH" sz="2200" kern="0" err="1">
                <a:latin typeface="Futura Bk BT"/>
              </a:rPr>
              <a:t>Tafers</a:t>
            </a:r>
            <a:r>
              <a:rPr lang="de-CH" sz="2200" kern="0">
                <a:latin typeface="Futura Bk BT"/>
              </a:rPr>
              <a:t> und </a:t>
            </a:r>
            <a:r>
              <a:rPr lang="de-CH" sz="2200" kern="0" err="1">
                <a:latin typeface="Futura Bk BT"/>
              </a:rPr>
              <a:t>Alterswil</a:t>
            </a:r>
            <a:r>
              <a:rPr lang="de-CH" sz="2200" kern="0">
                <a:latin typeface="Futura Bk BT"/>
              </a:rPr>
              <a:t>. </a:t>
            </a:r>
          </a:p>
          <a:p>
            <a:pPr marL="875665" lvl="2" indent="-342900">
              <a:buFont typeface="Wingdings" panose="05000000000000000000" pitchFamily="2" charset="2"/>
              <a:buChar char="Ø"/>
            </a:pPr>
            <a:r>
              <a:rPr lang="de-CH" sz="2200" kern="0">
                <a:latin typeface="Futura Bk BT"/>
              </a:rPr>
              <a:t>Durch die Führung einer Doppelstufigen Klasse (4H und 5H) in Heitenried sowie der Genehmigung einer zusätzlichen Klasse gehen letztlich nur 28 Lektionen verloren. </a:t>
            </a:r>
          </a:p>
          <a:p>
            <a:pPr marL="875665" lvl="2" indent="-342900">
              <a:buFont typeface="Wingdings" panose="05000000000000000000" pitchFamily="2" charset="2"/>
              <a:buChar char="Ø"/>
            </a:pPr>
            <a:r>
              <a:rPr lang="de-CH" sz="2200" kern="0">
                <a:latin typeface="Futura Bk BT"/>
              </a:rPr>
              <a:t>Diesen Verlust kann die Schule gemäss Aussagen aller aktuellen Schuldirektorinnen verkraften.</a:t>
            </a: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33161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Traktandenliste</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720B595-BB9A-4906-995A-CF475375958D}"/>
              </a:ext>
            </a:extLst>
          </p:cNvPr>
          <p:cNvSpPr txBox="1">
            <a:spLocks noChangeArrowheads="1"/>
          </p:cNvSpPr>
          <p:nvPr/>
        </p:nvSpPr>
        <p:spPr>
          <a:xfrm>
            <a:off x="1578227" y="1547380"/>
            <a:ext cx="10291218" cy="4740298"/>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0" indent="0">
              <a:lnSpc>
                <a:spcPct val="117000"/>
              </a:lnSpc>
              <a:buNone/>
              <a:tabLst>
                <a:tab pos="628650" algn="l"/>
              </a:tabLst>
            </a:pPr>
            <a:r>
              <a:rPr lang="de-CH">
                <a:ln>
                  <a:noFill/>
                </a:ln>
                <a:effectLst/>
                <a:latin typeface="Futura Bk BT" panose="020B0502020204020303" pitchFamily="34" charset="0"/>
                <a:ea typeface="Calibri" panose="020F0502020204030204" pitchFamily="34" charset="0"/>
                <a:cs typeface="Times New Roman" panose="02020603050405020304" pitchFamily="18" charset="0"/>
              </a:rPr>
              <a:t>1.</a:t>
            </a:r>
            <a:r>
              <a:rPr lang="de-CH" kern="1400">
                <a:solidFill>
                  <a:srgbClr val="000000"/>
                </a:solidFill>
                <a:effectLst/>
                <a:latin typeface="Futura Bk BT" panose="020B0502020204020303" pitchFamily="34" charset="0"/>
                <a:ea typeface="Calibri" panose="020F0502020204030204" pitchFamily="34" charset="0"/>
                <a:cs typeface="Arial" panose="020B0604020202020204" pitchFamily="34" charset="0"/>
              </a:rPr>
              <a:t> 	</a:t>
            </a:r>
            <a:r>
              <a:rPr lang="de-CH">
                <a:ln>
                  <a:noFill/>
                </a:ln>
                <a:effectLst/>
                <a:latin typeface="Futura Bk BT" panose="020B0502020204020303" pitchFamily="34" charset="0"/>
                <a:ea typeface="Calibri" panose="020F0502020204030204" pitchFamily="34" charset="0"/>
                <a:cs typeface="Times New Roman" panose="02020603050405020304" pitchFamily="18" charset="0"/>
              </a:rPr>
              <a:t>Protokoll der letzten Gemeindeversammlung – Genehmigung </a:t>
            </a:r>
            <a:endParaRPr lang="de-CH">
              <a:effectLst/>
              <a:latin typeface="Futura Bk BT" panose="020B0502020204020303" pitchFamily="34" charset="0"/>
              <a:ea typeface="Calibri" panose="020F0502020204030204" pitchFamily="34" charset="0"/>
              <a:cs typeface="Times New Roman" panose="02020603050405020304" pitchFamily="18" charset="0"/>
            </a:endParaRPr>
          </a:p>
          <a:p>
            <a:pPr marL="0" indent="0">
              <a:lnSpc>
                <a:spcPct val="117000"/>
              </a:lnSpc>
              <a:spcBef>
                <a:spcPts val="1000"/>
              </a:spcBef>
              <a:buNone/>
              <a:tabLst>
                <a:tab pos="628650" algn="l"/>
              </a:tabLst>
            </a:pPr>
            <a:r>
              <a:rPr lang="de-CH">
                <a:ln>
                  <a:noFill/>
                </a:ln>
                <a:effectLst/>
                <a:latin typeface="Futura Bk BT" panose="020B0502020204020303" pitchFamily="34" charset="0"/>
                <a:ea typeface="Calibri" panose="020F0502020204030204" pitchFamily="34" charset="0"/>
                <a:cs typeface="Times New Roman" panose="02020603050405020304" pitchFamily="18" charset="0"/>
              </a:rPr>
              <a:t>2. 	Jahresrechnung Tafers 2023</a:t>
            </a:r>
            <a:endParaRPr lang="de-CH">
              <a:effectLst/>
              <a:latin typeface="Futura Bk BT" panose="020B0502020204020303" pitchFamily="34" charset="0"/>
              <a:ea typeface="Calibri" panose="020F0502020204030204" pitchFamily="34" charset="0"/>
              <a:cs typeface="Times New Roman" panose="02020603050405020304" pitchFamily="18" charset="0"/>
            </a:endParaRPr>
          </a:p>
          <a:p>
            <a:pPr marL="0" indent="0">
              <a:lnSpc>
                <a:spcPct val="117000"/>
              </a:lnSpc>
              <a:spcBef>
                <a:spcPts val="1000"/>
              </a:spcBef>
              <a:buNone/>
              <a:tabLst>
                <a:tab pos="628650" algn="l"/>
              </a:tabLst>
            </a:pPr>
            <a:r>
              <a:rPr lang="de-CH">
                <a:ln>
                  <a:noFill/>
                </a:ln>
                <a:effectLst/>
                <a:latin typeface="Futura Bk BT" panose="020B0502020204020303" pitchFamily="34" charset="0"/>
                <a:ea typeface="Calibri" panose="020F0502020204030204" pitchFamily="34" charset="0"/>
                <a:cs typeface="Times New Roman" panose="02020603050405020304" pitchFamily="18" charset="0"/>
              </a:rPr>
              <a:t>2.1 	Vorstellung und Bericht der Finanzkommission / Kontrollstelle</a:t>
            </a:r>
            <a:endParaRPr lang="de-CH">
              <a:effectLst/>
              <a:latin typeface="Futura Bk BT" panose="020B0502020204020303" pitchFamily="34" charset="0"/>
              <a:ea typeface="Calibri" panose="020F0502020204030204" pitchFamily="34" charset="0"/>
              <a:cs typeface="Times New Roman" panose="02020603050405020304" pitchFamily="18" charset="0"/>
            </a:endParaRPr>
          </a:p>
          <a:p>
            <a:pPr marL="0" indent="0">
              <a:lnSpc>
                <a:spcPct val="117000"/>
              </a:lnSpc>
              <a:spcBef>
                <a:spcPts val="1000"/>
              </a:spcBef>
              <a:buNone/>
              <a:tabLst>
                <a:tab pos="628650" algn="l"/>
              </a:tabLst>
            </a:pPr>
            <a:r>
              <a:rPr lang="de-CH">
                <a:ln>
                  <a:noFill/>
                </a:ln>
                <a:effectLst/>
                <a:latin typeface="Futura Bk BT" panose="020B0502020204020303" pitchFamily="34" charset="0"/>
                <a:ea typeface="Calibri" panose="020F0502020204030204" pitchFamily="34" charset="0"/>
                <a:cs typeface="Times New Roman" panose="02020603050405020304" pitchFamily="18" charset="0"/>
              </a:rPr>
              <a:t>2.2 	Genehmigung der Jahresrechnung 2023</a:t>
            </a:r>
            <a:endParaRPr lang="de-CH">
              <a:effectLst/>
              <a:latin typeface="Futura Bk BT" panose="020B0502020204020303" pitchFamily="34" charset="0"/>
              <a:ea typeface="Calibri" panose="020F0502020204030204" pitchFamily="34" charset="0"/>
              <a:cs typeface="Times New Roman" panose="02020603050405020304" pitchFamily="18" charset="0"/>
            </a:endParaRPr>
          </a:p>
          <a:p>
            <a:pPr marL="0" indent="0">
              <a:lnSpc>
                <a:spcPct val="117000"/>
              </a:lnSpc>
              <a:spcBef>
                <a:spcPts val="1000"/>
              </a:spcBef>
              <a:buNone/>
              <a:tabLst>
                <a:tab pos="628650" algn="l"/>
              </a:tabLst>
            </a:pPr>
            <a:r>
              <a:rPr lang="de-CH">
                <a:ln>
                  <a:noFill/>
                </a:ln>
                <a:effectLst/>
                <a:latin typeface="Futura Bk BT" panose="020B0502020204020303" pitchFamily="34" charset="0"/>
                <a:ea typeface="Calibri" panose="020F0502020204030204" pitchFamily="34" charset="0"/>
                <a:cs typeface="Times New Roman" panose="02020603050405020304" pitchFamily="18" charset="0"/>
              </a:rPr>
              <a:t>3.	Jahresrechnung </a:t>
            </a:r>
            <a:r>
              <a:rPr lang="de-CH" err="1">
                <a:ln>
                  <a:noFill/>
                </a:ln>
                <a:effectLst/>
                <a:latin typeface="Futura Bk BT" panose="020B0502020204020303" pitchFamily="34" charset="0"/>
                <a:ea typeface="Calibri" panose="020F0502020204030204" pitchFamily="34" charset="0"/>
                <a:cs typeface="Times New Roman" panose="02020603050405020304" pitchFamily="18" charset="0"/>
              </a:rPr>
              <a:t>Vinzenzhaus</a:t>
            </a:r>
            <a:r>
              <a:rPr lang="de-CH">
                <a:ln>
                  <a:noFill/>
                </a:ln>
                <a:effectLst/>
                <a:latin typeface="Futura Bk BT" panose="020B0502020204020303" pitchFamily="34" charset="0"/>
                <a:ea typeface="Calibri" panose="020F0502020204030204" pitchFamily="34" charset="0"/>
                <a:cs typeface="Times New Roman" panose="02020603050405020304" pitchFamily="18" charset="0"/>
              </a:rPr>
              <a:t> Tafers 2023 – Genehmigung</a:t>
            </a:r>
            <a:endParaRPr lang="de-CH">
              <a:effectLst/>
              <a:latin typeface="Futura Bk BT" panose="020B0502020204020303" pitchFamily="34" charset="0"/>
              <a:ea typeface="Calibri" panose="020F0502020204030204" pitchFamily="34" charset="0"/>
              <a:cs typeface="Times New Roman" panose="02020603050405020304" pitchFamily="18" charset="0"/>
            </a:endParaRPr>
          </a:p>
          <a:p>
            <a:pPr marL="0" indent="0">
              <a:lnSpc>
                <a:spcPct val="117000"/>
              </a:lnSpc>
              <a:spcBef>
                <a:spcPts val="1000"/>
              </a:spcBef>
              <a:buNone/>
              <a:tabLst>
                <a:tab pos="628650" algn="l"/>
              </a:tabLst>
            </a:pPr>
            <a:r>
              <a:rPr lang="de-CH">
                <a:ln>
                  <a:noFill/>
                </a:ln>
                <a:effectLst/>
                <a:latin typeface="Futura Bk BT" panose="020B0502020204020303" pitchFamily="34" charset="0"/>
                <a:ea typeface="Calibri" panose="020F0502020204030204" pitchFamily="34" charset="0"/>
                <a:cs typeface="Times New Roman" panose="02020603050405020304" pitchFamily="18" charset="0"/>
              </a:rPr>
              <a:t>4.	Schulreglement – Genehmigung</a:t>
            </a:r>
            <a:endParaRPr lang="de-CH">
              <a:effectLst/>
              <a:latin typeface="Futura Bk BT" panose="020B0502020204020303" pitchFamily="34" charset="0"/>
              <a:ea typeface="Calibri" panose="020F0502020204030204" pitchFamily="34" charset="0"/>
              <a:cs typeface="Times New Roman" panose="02020603050405020304" pitchFamily="18" charset="0"/>
            </a:endParaRPr>
          </a:p>
          <a:p>
            <a:pPr marL="0" indent="0">
              <a:lnSpc>
                <a:spcPct val="117000"/>
              </a:lnSpc>
              <a:spcBef>
                <a:spcPts val="1000"/>
              </a:spcBef>
              <a:buNone/>
              <a:tabLst>
                <a:tab pos="628650" algn="l"/>
              </a:tabLst>
            </a:pPr>
            <a:r>
              <a:rPr lang="de-CH">
                <a:ln>
                  <a:noFill/>
                </a:ln>
                <a:effectLst/>
                <a:latin typeface="Futura Bk BT" panose="020B0502020204020303" pitchFamily="34" charset="0"/>
                <a:ea typeface="Calibri" panose="020F0502020204030204" pitchFamily="34" charset="0"/>
                <a:cs typeface="Times New Roman" panose="02020603050405020304" pitchFamily="18" charset="0"/>
              </a:rPr>
              <a:t>5.	Untersuchungen von Altlastenstandorten – Kreditgenehmigung</a:t>
            </a:r>
            <a:endParaRPr lang="de-CH">
              <a:effectLst/>
              <a:latin typeface="Futura Bk BT" panose="020B0502020204020303" pitchFamily="34" charset="0"/>
              <a:ea typeface="Calibri" panose="020F0502020204030204" pitchFamily="34" charset="0"/>
              <a:cs typeface="Times New Roman" panose="02020603050405020304" pitchFamily="18" charset="0"/>
            </a:endParaRPr>
          </a:p>
          <a:p>
            <a:pPr marL="0" indent="0">
              <a:lnSpc>
                <a:spcPct val="117000"/>
              </a:lnSpc>
              <a:spcBef>
                <a:spcPts val="1000"/>
              </a:spcBef>
              <a:buNone/>
              <a:tabLst>
                <a:tab pos="628650" algn="l"/>
              </a:tabLst>
            </a:pPr>
            <a:r>
              <a:rPr lang="de-CH">
                <a:ln>
                  <a:noFill/>
                </a:ln>
                <a:effectLst/>
                <a:latin typeface="Futura Bk BT" panose="020B0502020204020303" pitchFamily="34" charset="0"/>
                <a:ea typeface="Calibri" panose="020F0502020204030204" pitchFamily="34" charset="0"/>
                <a:cs typeface="Times New Roman" panose="02020603050405020304" pitchFamily="18" charset="0"/>
              </a:rPr>
              <a:t>6.	Sanierung Tartanbahnen Alterswil und St. Antoni – Kreditgenehmigung</a:t>
            </a:r>
            <a:endParaRPr lang="de-CH">
              <a:effectLst/>
              <a:latin typeface="Futura Bk BT" panose="020B0502020204020303" pitchFamily="34" charset="0"/>
              <a:ea typeface="Calibri" panose="020F0502020204030204" pitchFamily="34" charset="0"/>
              <a:cs typeface="Times New Roman" panose="02020603050405020304" pitchFamily="18" charset="0"/>
            </a:endParaRPr>
          </a:p>
          <a:p>
            <a:pPr marL="0" indent="0">
              <a:lnSpc>
                <a:spcPct val="117000"/>
              </a:lnSpc>
              <a:spcBef>
                <a:spcPts val="1000"/>
              </a:spcBef>
              <a:buNone/>
              <a:tabLst>
                <a:tab pos="628650" algn="l"/>
              </a:tabLst>
            </a:pPr>
            <a:r>
              <a:rPr lang="de-CH">
                <a:ln>
                  <a:noFill/>
                </a:ln>
                <a:effectLst/>
                <a:latin typeface="Futura Bk BT" panose="020B0502020204020303" pitchFamily="34" charset="0"/>
                <a:ea typeface="Calibri" panose="020F0502020204030204" pitchFamily="34" charset="0"/>
                <a:cs typeface="Times New Roman" panose="02020603050405020304" pitchFamily="18" charset="0"/>
              </a:rPr>
              <a:t>7. 	Verschiedenes</a:t>
            </a:r>
            <a:endParaRPr lang="de-CH">
              <a:latin typeface="Futura Bk BT" panose="020B0502020204020303" pitchFamily="34" charset="0"/>
            </a:endParaRPr>
          </a:p>
          <a:p>
            <a:pPr marL="449263" indent="-449263">
              <a:lnSpc>
                <a:spcPts val="2400"/>
              </a:lnSpc>
              <a:spcBef>
                <a:spcPts val="1000"/>
              </a:spcBef>
              <a:buNone/>
              <a:tabLst>
                <a:tab pos="714375" algn="l"/>
              </a:tabLst>
            </a:pPr>
            <a:endParaRPr lang="de-CH">
              <a:latin typeface="Futura Bk BT"/>
            </a:endParaRPr>
          </a:p>
        </p:txBody>
      </p:sp>
    </p:spTree>
    <p:extLst>
      <p:ext uri="{BB962C8B-B14F-4D97-AF65-F5344CB8AC3E}">
        <p14:creationId xmlns:p14="http://schemas.microsoft.com/office/powerpoint/2010/main" val="1032228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30</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0F655C4-8CB2-4BC6-90DF-F25A593CAC5E}"/>
              </a:ext>
            </a:extLst>
          </p:cNvPr>
          <p:cNvSpPr txBox="1">
            <a:spLocks noChangeArrowheads="1"/>
          </p:cNvSpPr>
          <p:nvPr/>
        </p:nvSpPr>
        <p:spPr>
          <a:xfrm>
            <a:off x="1273536" y="1451369"/>
            <a:ext cx="9131893" cy="3878681"/>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p:txBody>
      </p:sp>
      <p:sp>
        <p:nvSpPr>
          <p:cNvPr id="3" name="Textfeld 2">
            <a:extLst>
              <a:ext uri="{FF2B5EF4-FFF2-40B4-BE49-F238E27FC236}">
                <a16:creationId xmlns:a16="http://schemas.microsoft.com/office/drawing/2014/main" id="{C66C0ECD-B198-CBFC-01F9-BA91F5488E67}"/>
              </a:ext>
            </a:extLst>
          </p:cNvPr>
          <p:cNvSpPr txBox="1"/>
          <p:nvPr/>
        </p:nvSpPr>
        <p:spPr>
          <a:xfrm>
            <a:off x="1596980" y="493452"/>
            <a:ext cx="9968248" cy="6464847"/>
          </a:xfrm>
          <a:prstGeom prst="rect">
            <a:avLst/>
          </a:prstGeom>
          <a:noFill/>
        </p:spPr>
        <p:txBody>
          <a:bodyPr wrap="square" lIns="91440" tIns="45720" rIns="91440" bIns="45720" anchor="t">
            <a:spAutoFit/>
          </a:bodyPr>
          <a:lstStyle/>
          <a:p>
            <a:endParaRPr lang="de-CH" sz="2000">
              <a:effectLst/>
              <a:latin typeface="Calibri" panose="020F0502020204030204" pitchFamily="34" charset="0"/>
              <a:ea typeface="Calibri" panose="020F0502020204030204" pitchFamily="34" charset="0"/>
              <a:cs typeface="Times New Roman" panose="02020603050405020304" pitchFamily="18" charset="0"/>
            </a:endParaRPr>
          </a:p>
          <a:p>
            <a:r>
              <a:rPr lang="de-CH" sz="2200">
                <a:solidFill>
                  <a:srgbClr val="DA0000"/>
                </a:solidFill>
                <a:latin typeface="Futura Md BT"/>
                <a:ea typeface="Calibri"/>
                <a:cs typeface="Arial"/>
              </a:rPr>
              <a:t>Organisation der Primarschule</a:t>
            </a:r>
            <a:r>
              <a:rPr lang="de-CH" sz="2200">
                <a:solidFill>
                  <a:srgbClr val="DA0000"/>
                </a:solidFill>
                <a:effectLst/>
                <a:latin typeface="Futura Md BT"/>
                <a:ea typeface="Calibri"/>
                <a:cs typeface="Arial"/>
              </a:rPr>
              <a:t> </a:t>
            </a:r>
            <a:r>
              <a:rPr lang="de-CH" sz="2200" err="1">
                <a:solidFill>
                  <a:srgbClr val="DA0000"/>
                </a:solidFill>
                <a:effectLst/>
                <a:latin typeface="Futura Md BT"/>
                <a:ea typeface="Calibri"/>
                <a:cs typeface="Arial"/>
              </a:rPr>
              <a:t>Tafers</a:t>
            </a:r>
            <a:r>
              <a:rPr lang="de-CH" sz="2200">
                <a:solidFill>
                  <a:srgbClr val="DA0000"/>
                </a:solidFill>
                <a:latin typeface="Futura Md BT"/>
                <a:ea typeface="Calibri"/>
                <a:cs typeface="Arial"/>
              </a:rPr>
              <a:t>–</a:t>
            </a:r>
            <a:r>
              <a:rPr lang="de-CH" sz="2200">
                <a:solidFill>
                  <a:srgbClr val="DA0000"/>
                </a:solidFill>
                <a:effectLst/>
                <a:latin typeface="Futura Md BT"/>
                <a:ea typeface="Calibri"/>
                <a:cs typeface="Arial"/>
              </a:rPr>
              <a:t>Heitenried</a:t>
            </a:r>
            <a:r>
              <a:rPr lang="de-CH" sz="2200">
                <a:solidFill>
                  <a:srgbClr val="FF0000"/>
                </a:solidFill>
                <a:latin typeface="Futura Md BT"/>
                <a:ea typeface="Calibri"/>
                <a:cs typeface="Arial"/>
              </a:rPr>
              <a:t> </a:t>
            </a:r>
            <a:r>
              <a:rPr lang="de-CH" sz="2200">
                <a:solidFill>
                  <a:srgbClr val="FF0000"/>
                </a:solidFill>
                <a:effectLst/>
                <a:latin typeface="Futura Md BT"/>
                <a:ea typeface="Calibri"/>
                <a:cs typeface="Arial"/>
              </a:rPr>
              <a:t> </a:t>
            </a:r>
            <a:r>
              <a:rPr lang="de-CH" sz="2200">
                <a:solidFill>
                  <a:srgbClr val="DA0000"/>
                </a:solidFill>
                <a:latin typeface="Futura Md BT"/>
                <a:ea typeface="Calibri"/>
                <a:cs typeface="Arial"/>
              </a:rPr>
              <a:t>/</a:t>
            </a:r>
            <a:r>
              <a:rPr lang="de-CH" sz="2200">
                <a:solidFill>
                  <a:srgbClr val="DA0000"/>
                </a:solidFill>
                <a:effectLst/>
                <a:latin typeface="Futura Md BT"/>
                <a:ea typeface="Calibri"/>
                <a:cs typeface="Arial"/>
              </a:rPr>
              <a:t> Wichtigste Änderungen</a:t>
            </a:r>
          </a:p>
          <a:p>
            <a:pPr>
              <a:lnSpc>
                <a:spcPct val="105000"/>
              </a:lnSpc>
            </a:pPr>
            <a:endParaRPr lang="de-CH" sz="2000">
              <a:solidFill>
                <a:srgbClr val="DA0000"/>
              </a:solidFill>
              <a:latin typeface="Futura Md BT" panose="020B0602020204020303" pitchFamily="34" charset="0"/>
              <a:ea typeface="Calibri" panose="020F0502020204030204" pitchFamily="34" charset="0"/>
            </a:endParaRPr>
          </a:p>
          <a:p>
            <a:pPr>
              <a:lnSpc>
                <a:spcPct val="105000"/>
              </a:lnSpc>
            </a:pPr>
            <a:r>
              <a:rPr lang="de-CH" sz="2200">
                <a:solidFill>
                  <a:srgbClr val="DA0000"/>
                </a:solidFill>
                <a:latin typeface="Futura Md BT"/>
                <a:ea typeface="Calibri"/>
              </a:rPr>
              <a:t>Primars</a:t>
            </a:r>
            <a:r>
              <a:rPr lang="de-CH" sz="2200">
                <a:solidFill>
                  <a:srgbClr val="DA0000"/>
                </a:solidFill>
                <a:effectLst/>
                <a:latin typeface="Futura Md BT"/>
                <a:ea typeface="Calibri"/>
              </a:rPr>
              <a:t>chule </a:t>
            </a:r>
            <a:r>
              <a:rPr lang="de-CH" sz="2200" err="1">
                <a:solidFill>
                  <a:srgbClr val="DA0000"/>
                </a:solidFill>
                <a:effectLst/>
                <a:latin typeface="Futura Md BT"/>
                <a:ea typeface="Calibri"/>
              </a:rPr>
              <a:t>Tafers</a:t>
            </a:r>
            <a:r>
              <a:rPr lang="de-CH" sz="2200">
                <a:solidFill>
                  <a:srgbClr val="DA0000"/>
                </a:solidFill>
                <a:effectLst/>
                <a:latin typeface="Futura Md BT"/>
                <a:ea typeface="Calibri"/>
              </a:rPr>
              <a:t>-Heitenried – eine Schule, vier Standorte</a:t>
            </a:r>
            <a:r>
              <a:rPr lang="de-CH" sz="2200">
                <a:solidFill>
                  <a:srgbClr val="DA0000"/>
                </a:solidFill>
                <a:latin typeface="Futura Md BT"/>
                <a:ea typeface="Calibri"/>
              </a:rPr>
              <a:t> </a:t>
            </a:r>
            <a:endParaRPr lang="de-CH" sz="2200">
              <a:solidFill>
                <a:srgbClr val="DA0000"/>
              </a:solidFill>
              <a:effectLst/>
              <a:latin typeface="Futura Md BT" panose="020B0602020204020303" pitchFamily="34" charset="0"/>
              <a:ea typeface="Calibri" panose="020F0502020204030204" pitchFamily="34" charset="0"/>
            </a:endParaRPr>
          </a:p>
          <a:p>
            <a:pPr marL="342900" indent="-342900">
              <a:buFont typeface="Symbol" panose="05050102010706020507" pitchFamily="18" charset="2"/>
              <a:buChar char=""/>
            </a:pPr>
            <a:r>
              <a:rPr lang="de-CH" sz="2000">
                <a:solidFill>
                  <a:srgbClr val="000000"/>
                </a:solidFill>
                <a:effectLst/>
                <a:latin typeface="Futura Bk BT"/>
                <a:ea typeface="Calibri"/>
              </a:rPr>
              <a:t>Für das Schuljahr 2024/25 wird an der </a:t>
            </a:r>
            <a:r>
              <a:rPr lang="de-CH" sz="2000">
                <a:solidFill>
                  <a:srgbClr val="000000"/>
                </a:solidFill>
                <a:effectLst/>
                <a:latin typeface="Futura Md BT"/>
                <a:ea typeface="Calibri"/>
              </a:rPr>
              <a:t>Primarschule Heitenried eine doppelstufige Klasse </a:t>
            </a:r>
            <a:r>
              <a:rPr lang="de-CH" sz="2000">
                <a:solidFill>
                  <a:srgbClr val="000000"/>
                </a:solidFill>
                <a:effectLst/>
                <a:latin typeface="Futura Bk BT"/>
                <a:ea typeface="Calibri"/>
              </a:rPr>
              <a:t>geführt.</a:t>
            </a:r>
            <a:r>
              <a:rPr lang="de-CH" sz="2000">
                <a:solidFill>
                  <a:srgbClr val="000000"/>
                </a:solidFill>
                <a:latin typeface="Futura Bk BT"/>
                <a:ea typeface="Calibri"/>
              </a:rPr>
              <a:t> </a:t>
            </a:r>
            <a:r>
              <a:rPr lang="de-CH" sz="2000">
                <a:solidFill>
                  <a:srgbClr val="000000"/>
                </a:solidFill>
                <a:effectLst/>
                <a:latin typeface="Futura Bk BT"/>
                <a:ea typeface="Calibri"/>
              </a:rPr>
              <a:t> Die 4. und 5. Primarklassen (6H und 7H) werden zusammengelegt.</a:t>
            </a:r>
            <a:r>
              <a:rPr lang="de-CH" sz="2000">
                <a:solidFill>
                  <a:srgbClr val="000000"/>
                </a:solidFill>
                <a:latin typeface="Futura Bk BT"/>
                <a:ea typeface="Calibri"/>
              </a:rPr>
              <a:t> </a:t>
            </a:r>
            <a:endParaRPr lang="de-CH" sz="2000">
              <a:solidFill>
                <a:srgbClr val="000000"/>
              </a:solidFill>
              <a:effectLst/>
              <a:latin typeface="Arial" panose="020B0604020202020204" pitchFamily="34" charset="0"/>
              <a:ea typeface="Calibri" panose="020F0502020204030204" pitchFamily="34" charset="0"/>
            </a:endParaRPr>
          </a:p>
          <a:p>
            <a:pPr marL="342900" indent="-342900">
              <a:buFont typeface="Symbol" panose="05050102010706020507" pitchFamily="18" charset="2"/>
              <a:buChar char=""/>
            </a:pPr>
            <a:r>
              <a:rPr lang="de-CH" sz="2000">
                <a:solidFill>
                  <a:srgbClr val="000000"/>
                </a:solidFill>
                <a:effectLst/>
                <a:latin typeface="Futura Bk BT"/>
                <a:ea typeface="Calibri"/>
              </a:rPr>
              <a:t>Ab dem Schuljahr 2026/27 wird die Primarschule </a:t>
            </a:r>
            <a:r>
              <a:rPr lang="de-CH" sz="2000" err="1">
                <a:solidFill>
                  <a:srgbClr val="000000"/>
                </a:solidFill>
                <a:effectLst/>
                <a:latin typeface="Futura Bk BT"/>
                <a:ea typeface="Calibri"/>
              </a:rPr>
              <a:t>Tafers</a:t>
            </a:r>
            <a:r>
              <a:rPr lang="de-CH" sz="2000">
                <a:solidFill>
                  <a:srgbClr val="000000"/>
                </a:solidFill>
                <a:effectLst/>
                <a:latin typeface="Futura Bk BT"/>
                <a:ea typeface="Calibri"/>
              </a:rPr>
              <a:t>–Heitenried an allen Standorten </a:t>
            </a:r>
            <a:r>
              <a:rPr lang="de-CH" sz="2000">
                <a:solidFill>
                  <a:srgbClr val="000000"/>
                </a:solidFill>
                <a:effectLst/>
                <a:latin typeface="Futura Md BT"/>
                <a:ea typeface="Calibri"/>
              </a:rPr>
              <a:t>identische schulfreie Halbtage </a:t>
            </a:r>
            <a:r>
              <a:rPr lang="de-CH" sz="2000">
                <a:solidFill>
                  <a:srgbClr val="000000"/>
                </a:solidFill>
                <a:effectLst/>
                <a:latin typeface="Futura Bk BT"/>
                <a:ea typeface="Calibri"/>
              </a:rPr>
              <a:t>haben.</a:t>
            </a:r>
            <a:r>
              <a:rPr lang="de-CH" sz="2000">
                <a:solidFill>
                  <a:srgbClr val="000000"/>
                </a:solidFill>
                <a:latin typeface="Futura Bk BT"/>
                <a:ea typeface="Calibri"/>
              </a:rPr>
              <a:t> </a:t>
            </a:r>
            <a:endParaRPr lang="de-CH" sz="2000">
              <a:solidFill>
                <a:srgbClr val="000000"/>
              </a:solidFill>
              <a:effectLst/>
              <a:latin typeface="Arial" panose="020B0604020202020204" pitchFamily="34" charset="0"/>
              <a:ea typeface="Calibri" panose="020F0502020204030204" pitchFamily="34" charset="0"/>
            </a:endParaRPr>
          </a:p>
          <a:p>
            <a:pPr marL="342900" indent="-342900">
              <a:buFont typeface="Symbol" panose="05050102010706020507" pitchFamily="18" charset="2"/>
              <a:buChar char=""/>
            </a:pPr>
            <a:r>
              <a:rPr lang="de-CH" sz="2000">
                <a:solidFill>
                  <a:srgbClr val="000000"/>
                </a:solidFill>
                <a:effectLst/>
                <a:latin typeface="Futura Bk BT"/>
                <a:ea typeface="Calibri"/>
              </a:rPr>
              <a:t>Ab dem Schuljahr 2026/27 gibt es einen übergeordneten </a:t>
            </a:r>
            <a:r>
              <a:rPr lang="de-CH" sz="2000">
                <a:solidFill>
                  <a:srgbClr val="000000"/>
                </a:solidFill>
                <a:effectLst/>
                <a:latin typeface="Futura Md BT"/>
                <a:ea typeface="Calibri"/>
              </a:rPr>
              <a:t>Elternrat</a:t>
            </a:r>
            <a:r>
              <a:rPr lang="de-CH" sz="2000">
                <a:solidFill>
                  <a:srgbClr val="000000"/>
                </a:solidFill>
                <a:effectLst/>
                <a:latin typeface="Futura Bk BT"/>
                <a:ea typeface="Calibri"/>
              </a:rPr>
              <a:t>. Der Elternrat je Standort bleibt bestehen. Diese delegieren je zwei </a:t>
            </a:r>
            <a:r>
              <a:rPr lang="de-CH" sz="2000">
                <a:solidFill>
                  <a:srgbClr val="000000"/>
                </a:solidFill>
                <a:latin typeface="Futura Bk BT"/>
                <a:ea typeface="Calibri"/>
              </a:rPr>
              <a:t>Vertreter*innen </a:t>
            </a:r>
            <a:r>
              <a:rPr lang="de-CH" sz="2000">
                <a:solidFill>
                  <a:srgbClr val="000000"/>
                </a:solidFill>
                <a:effectLst/>
                <a:latin typeface="Futura Bk BT"/>
                <a:ea typeface="Calibri"/>
              </a:rPr>
              <a:t>in den Elternrat.</a:t>
            </a:r>
            <a:r>
              <a:rPr lang="de-CH" sz="2000">
                <a:solidFill>
                  <a:srgbClr val="000000"/>
                </a:solidFill>
                <a:latin typeface="Futura Bk BT"/>
                <a:ea typeface="Calibri"/>
              </a:rPr>
              <a:t> </a:t>
            </a:r>
            <a:endParaRPr lang="de-CH" sz="2000">
              <a:solidFill>
                <a:srgbClr val="000000"/>
              </a:solidFill>
              <a:effectLst/>
              <a:latin typeface="Arial" panose="020B0604020202020204" pitchFamily="34" charset="0"/>
              <a:ea typeface="Calibri" panose="020F0502020204030204" pitchFamily="34" charset="0"/>
            </a:endParaRPr>
          </a:p>
          <a:p>
            <a:endParaRPr lang="de-CH" sz="2400">
              <a:solidFill>
                <a:srgbClr val="000000"/>
              </a:solidFill>
              <a:effectLst/>
              <a:latin typeface="Arial" panose="020B0604020202020204" pitchFamily="34" charset="0"/>
              <a:ea typeface="Calibri" panose="020F0502020204030204" pitchFamily="34" charset="0"/>
            </a:endParaRPr>
          </a:p>
          <a:p>
            <a:r>
              <a:rPr lang="de-CH" sz="2200">
                <a:solidFill>
                  <a:srgbClr val="DA0000"/>
                </a:solidFill>
                <a:effectLst/>
                <a:latin typeface="Futura Md BT"/>
                <a:ea typeface="Calibri"/>
              </a:rPr>
              <a:t>Co-Leitung und Standortleitung </a:t>
            </a:r>
            <a:r>
              <a:rPr lang="de-CH" sz="2200">
                <a:solidFill>
                  <a:srgbClr val="DA0000"/>
                </a:solidFill>
                <a:effectLst/>
                <a:latin typeface="Futura Md BT"/>
                <a:ea typeface="Calibri"/>
                <a:cs typeface="Times New Roman"/>
              </a:rPr>
              <a:t> </a:t>
            </a:r>
            <a:br>
              <a:rPr lang="de-CH" sz="2000">
                <a:latin typeface="Calibri" panose="020F0502020204030204" pitchFamily="34" charset="0"/>
                <a:ea typeface="Calibri" panose="020F0502020204030204" pitchFamily="34" charset="0"/>
                <a:cs typeface="Times New Roman" panose="02020603050405020304" pitchFamily="18" charset="0"/>
              </a:rPr>
            </a:br>
            <a:r>
              <a:rPr lang="de-CH" sz="2000">
                <a:solidFill>
                  <a:srgbClr val="000000"/>
                </a:solidFill>
                <a:effectLst/>
                <a:latin typeface="Futura Md BT"/>
                <a:ea typeface="Calibri"/>
              </a:rPr>
              <a:t>Chantal </a:t>
            </a:r>
            <a:r>
              <a:rPr lang="de-CH" sz="2000" err="1">
                <a:solidFill>
                  <a:srgbClr val="000000"/>
                </a:solidFill>
                <a:effectLst/>
                <a:latin typeface="Futura Md BT"/>
                <a:ea typeface="Calibri"/>
              </a:rPr>
              <a:t>Rudaz</a:t>
            </a:r>
            <a:r>
              <a:rPr lang="de-CH" sz="2000">
                <a:solidFill>
                  <a:srgbClr val="000000"/>
                </a:solidFill>
                <a:effectLst/>
                <a:latin typeface="Futura Md BT"/>
                <a:ea typeface="Calibri"/>
              </a:rPr>
              <a:t>, 100 % </a:t>
            </a:r>
            <a:r>
              <a:rPr lang="de-CH" sz="2000">
                <a:solidFill>
                  <a:srgbClr val="000000"/>
                </a:solidFill>
                <a:effectLst/>
                <a:latin typeface="Arial"/>
                <a:ea typeface="Calibri"/>
                <a:cs typeface="Arial"/>
              </a:rPr>
              <a:t>(</a:t>
            </a:r>
            <a:r>
              <a:rPr lang="de-CH" sz="2000">
                <a:effectLst/>
                <a:latin typeface="Futura Bk BT"/>
                <a:ea typeface="Calibri"/>
              </a:rPr>
              <a:t>50 % Co-Leitung SD/ 50 % Standortleitung Heitenried und </a:t>
            </a:r>
            <a:br>
              <a:rPr lang="de-CH" sz="2000">
                <a:latin typeface="Futura Bk BT"/>
                <a:ea typeface="Calibri"/>
              </a:rPr>
            </a:br>
            <a:r>
              <a:rPr lang="de-CH" sz="2000">
                <a:effectLst/>
                <a:latin typeface="Futura Bk BT"/>
                <a:ea typeface="Calibri"/>
              </a:rPr>
              <a:t>St. Antoni als </a:t>
            </a:r>
            <a:r>
              <a:rPr lang="de-CH" sz="2000" err="1">
                <a:effectLst/>
                <a:latin typeface="Futura Bk BT"/>
                <a:ea typeface="Calibri"/>
              </a:rPr>
              <a:t>Stv</a:t>
            </a:r>
            <a:r>
              <a:rPr lang="de-CH" sz="2000">
                <a:effectLst/>
                <a:latin typeface="Futura Bk BT"/>
                <a:ea typeface="Calibri"/>
              </a:rPr>
              <a:t>. SD)</a:t>
            </a:r>
            <a:br>
              <a:rPr lang="de-CH" sz="2000">
                <a:latin typeface="Arial" panose="020B0604020202020204" pitchFamily="34" charset="0"/>
                <a:ea typeface="Calibri" panose="020F0502020204030204" pitchFamily="34" charset="0"/>
              </a:rPr>
            </a:br>
            <a:r>
              <a:rPr lang="de-CH" sz="2000">
                <a:effectLst/>
                <a:latin typeface="Futura Md BT"/>
                <a:ea typeface="Calibri"/>
              </a:rPr>
              <a:t>Sara Buchs, 100 %</a:t>
            </a:r>
            <a:r>
              <a:rPr lang="de-CH" sz="2000">
                <a:latin typeface="Futura Md BT"/>
                <a:ea typeface="Calibri"/>
              </a:rPr>
              <a:t> </a:t>
            </a:r>
            <a:r>
              <a:rPr lang="de-CH" sz="2000">
                <a:effectLst/>
                <a:latin typeface="Arial"/>
                <a:ea typeface="Calibri"/>
                <a:cs typeface="Arial"/>
              </a:rPr>
              <a:t> (</a:t>
            </a:r>
            <a:r>
              <a:rPr lang="de-CH" sz="2000">
                <a:effectLst/>
                <a:latin typeface="Futura Bk BT"/>
                <a:ea typeface="Calibri"/>
              </a:rPr>
              <a:t>50 % Co-Leitung SD/ 50 % Standortleitung </a:t>
            </a:r>
            <a:r>
              <a:rPr lang="de-CH" sz="2000" err="1">
                <a:effectLst/>
                <a:latin typeface="Futura Bk BT"/>
                <a:ea typeface="Calibri"/>
              </a:rPr>
              <a:t>Tafers</a:t>
            </a:r>
            <a:r>
              <a:rPr lang="de-CH" sz="2000">
                <a:effectLst/>
                <a:latin typeface="Futura Bk BT"/>
                <a:ea typeface="Calibri"/>
              </a:rPr>
              <a:t> und </a:t>
            </a:r>
            <a:r>
              <a:rPr lang="de-CH" sz="2000" err="1">
                <a:effectLst/>
                <a:latin typeface="Futura Bk BT"/>
                <a:ea typeface="Calibri"/>
              </a:rPr>
              <a:t>Alterswil</a:t>
            </a:r>
            <a:r>
              <a:rPr lang="de-CH" sz="2000">
                <a:effectLst/>
                <a:latin typeface="Futura Bk BT"/>
                <a:ea typeface="Calibri"/>
              </a:rPr>
              <a:t> als </a:t>
            </a:r>
            <a:r>
              <a:rPr lang="de-CH" sz="2000" err="1">
                <a:effectLst/>
                <a:latin typeface="Futura Bk BT"/>
                <a:ea typeface="Calibri"/>
              </a:rPr>
              <a:t>Stv</a:t>
            </a:r>
            <a:r>
              <a:rPr lang="de-CH" sz="2000">
                <a:effectLst/>
                <a:latin typeface="Futura Bk BT"/>
                <a:ea typeface="Calibri"/>
              </a:rPr>
              <a:t>. SD</a:t>
            </a:r>
            <a:r>
              <a:rPr lang="de-CH" sz="2000">
                <a:latin typeface="Futura Bk BT"/>
                <a:ea typeface="Calibri"/>
              </a:rPr>
              <a:t>)</a:t>
            </a:r>
            <a:br>
              <a:rPr lang="de-CH" sz="2000">
                <a:latin typeface="Arial" panose="020B0604020202020204" pitchFamily="34" charset="0"/>
                <a:ea typeface="Calibri" panose="020F0502020204030204" pitchFamily="34" charset="0"/>
              </a:rPr>
            </a:br>
            <a:r>
              <a:rPr lang="de-CH" sz="2000">
                <a:effectLst/>
                <a:latin typeface="Futura Md BT"/>
                <a:ea typeface="Calibri"/>
              </a:rPr>
              <a:t>Micaela </a:t>
            </a:r>
            <a:r>
              <a:rPr lang="de-CH" sz="2000" err="1">
                <a:effectLst/>
                <a:latin typeface="Futura Md BT"/>
                <a:ea typeface="Calibri"/>
              </a:rPr>
              <a:t>Roccaro</a:t>
            </a:r>
            <a:r>
              <a:rPr lang="de-CH" sz="2000">
                <a:effectLst/>
                <a:latin typeface="Futura Md BT"/>
                <a:ea typeface="Calibri"/>
              </a:rPr>
              <a:t> Schick, 30 % </a:t>
            </a:r>
            <a:r>
              <a:rPr lang="de-CH" sz="2000" err="1">
                <a:effectLst/>
                <a:latin typeface="Arial"/>
                <a:ea typeface="Calibri"/>
                <a:cs typeface="Arial"/>
              </a:rPr>
              <a:t>Stv</a:t>
            </a:r>
            <a:r>
              <a:rPr lang="de-CH" sz="2000">
                <a:effectLst/>
                <a:latin typeface="Arial"/>
                <a:ea typeface="Calibri"/>
                <a:cs typeface="Arial"/>
              </a:rPr>
              <a:t>. SD </a:t>
            </a:r>
            <a:r>
              <a:rPr lang="de-CH" sz="2000">
                <a:effectLst/>
                <a:latin typeface="Futura Bk BT"/>
                <a:ea typeface="Calibri"/>
              </a:rPr>
              <a:t>Standortleitung </a:t>
            </a:r>
            <a:r>
              <a:rPr lang="de-CH" sz="2000" err="1">
                <a:effectLst/>
                <a:latin typeface="Futura Bk BT"/>
                <a:ea typeface="Calibri"/>
              </a:rPr>
              <a:t>Alterswil</a:t>
            </a:r>
            <a:r>
              <a:rPr lang="de-CH" sz="2000">
                <a:latin typeface="Futura Bk BT"/>
                <a:ea typeface="Calibri"/>
              </a:rPr>
              <a:t> </a:t>
            </a:r>
            <a:endParaRPr lang="de-CH" sz="200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0869965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31</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8"/>
            <a:ext cx="10162377" cy="5065255"/>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a:rPr>
              <a:t>Ausgangslage – Schulreglement Kommunikations-Zeitplan</a:t>
            </a:r>
          </a:p>
          <a:p>
            <a:pPr marL="539115" indent="-267970">
              <a:buFont typeface="Arial" panose="020B0604020202020204" pitchFamily="34" charset="0"/>
              <a:buChar char="•"/>
            </a:pPr>
            <a:r>
              <a:rPr lang="de-CH" kern="0">
                <a:latin typeface="Futura Bk BT"/>
              </a:rPr>
              <a:t>15. April 2024: Information der Gemeinderatsgremien von Heitenried und </a:t>
            </a:r>
            <a:r>
              <a:rPr lang="de-CH" kern="0" err="1">
                <a:latin typeface="Futura Bk BT"/>
              </a:rPr>
              <a:t>Tafers</a:t>
            </a:r>
          </a:p>
          <a:p>
            <a:pPr marL="539115" lvl="1" indent="-267970">
              <a:buFont typeface="Arial" panose="020B0604020202020204" pitchFamily="34" charset="0"/>
              <a:buChar char="•"/>
            </a:pPr>
            <a:r>
              <a:rPr lang="de-CH" sz="2200" kern="0">
                <a:latin typeface="Futura Bk BT"/>
              </a:rPr>
              <a:t>17. April 2024: Information der vier Schulteams mittels einer Präsentation durch die Schuldirektorinnen</a:t>
            </a:r>
            <a:endParaRPr lang="de-CH"/>
          </a:p>
          <a:p>
            <a:pPr marL="539115" lvl="1" indent="-267970">
              <a:buFont typeface="Arial" panose="020B0604020202020204" pitchFamily="34" charset="0"/>
              <a:buChar char="•"/>
            </a:pPr>
            <a:r>
              <a:rPr lang="de-CH" sz="2200" kern="0">
                <a:latin typeface="Futura Bk BT"/>
              </a:rPr>
              <a:t>Ab 18. April 2024: Information der vier Elternräte per E-Mail durch Sara Buchs und Chantal Rudaz, aktuelle und zukünftige Schuldirektorinnen </a:t>
            </a:r>
            <a:endParaRPr lang="de-CH"/>
          </a:p>
          <a:p>
            <a:pPr marL="539115" lvl="1" indent="-267970">
              <a:buFont typeface="Arial" panose="020B0604020202020204" pitchFamily="34" charset="0"/>
              <a:buChar char="•"/>
            </a:pPr>
            <a:r>
              <a:rPr lang="de-CH" sz="2200" kern="0">
                <a:latin typeface="Futura Bk BT"/>
              </a:rPr>
              <a:t>9. Mai 2024: Information an die Bevölkerung Gemeinde </a:t>
            </a:r>
            <a:r>
              <a:rPr lang="de-CH" sz="2200" kern="0" err="1">
                <a:latin typeface="Futura Bk BT"/>
              </a:rPr>
              <a:t>Tafers</a:t>
            </a:r>
            <a:r>
              <a:rPr lang="de-CH" sz="2200" kern="0">
                <a:latin typeface="Futura Bk BT"/>
              </a:rPr>
              <a:t> mit der Botschaft zur Gemeindeversammlung </a:t>
            </a:r>
          </a:p>
          <a:p>
            <a:pPr marL="539115" lvl="1" indent="-267970">
              <a:buFont typeface="Arial" panose="020B0604020202020204" pitchFamily="34" charset="0"/>
              <a:buChar char="•"/>
            </a:pPr>
            <a:endParaRPr lang="de-CH" sz="2200" kern="0">
              <a:latin typeface="Futura Bk BT"/>
            </a:endParaRPr>
          </a:p>
          <a:p>
            <a:pPr marL="271145" lvl="1" indent="0">
              <a:buNone/>
            </a:pPr>
            <a:endParaRPr lang="de-CH" sz="2200" kern="0">
              <a:latin typeface="Futura Bk BT"/>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3764202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32</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833378"/>
            <a:ext cx="10162377" cy="5530846"/>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a:rPr>
              <a:t>Ausgangslage – Schulreglement</a:t>
            </a:r>
          </a:p>
          <a:p>
            <a:pPr marL="539115" lvl="1" indent="-267970">
              <a:buFont typeface="Arial" panose="020B0604020202020204" pitchFamily="34" charset="0"/>
              <a:buChar char="•"/>
            </a:pPr>
            <a:r>
              <a:rPr lang="de-CH" sz="2200" kern="0">
                <a:latin typeface="Futura Bk BT"/>
              </a:rPr>
              <a:t>Aktuelles Schulreglement der fusionierten Gemeinde </a:t>
            </a:r>
            <a:r>
              <a:rPr lang="de-CH" sz="2200" kern="0" err="1">
                <a:latin typeface="Futura Bk BT"/>
              </a:rPr>
              <a:t>Tafers</a:t>
            </a:r>
            <a:r>
              <a:rPr lang="de-CH" sz="2200" kern="0">
                <a:latin typeface="Futura Bk BT"/>
              </a:rPr>
              <a:t> wurde von der Gemeindeversammlung am 9. Dezember 2021 genehmigt. </a:t>
            </a:r>
          </a:p>
          <a:p>
            <a:pPr marL="539115" lvl="1" indent="-267970">
              <a:buFont typeface="Arial" panose="020B0604020202020204" pitchFamily="34" charset="0"/>
              <a:buChar char="•"/>
            </a:pPr>
            <a:r>
              <a:rPr lang="de-CH" sz="2200" kern="0">
                <a:latin typeface="Futura Bk BT"/>
              </a:rPr>
              <a:t>Aufgrund der definitiven Zusammenlegung der Schulen der beiden Gemeinden zum Schulkreis </a:t>
            </a:r>
            <a:r>
              <a:rPr lang="de-CH" sz="2200" kern="0" err="1">
                <a:latin typeface="Futura Bk BT"/>
              </a:rPr>
              <a:t>Tafers</a:t>
            </a:r>
            <a:r>
              <a:rPr lang="de-CH" sz="2200" kern="0">
                <a:latin typeface="Futura Bk BT"/>
              </a:rPr>
              <a:t>-Heitenried heisst die neue Schule per 01.08.2024: </a:t>
            </a:r>
            <a:r>
              <a:rPr lang="de-CH" sz="2200" b="1" kern="0">
                <a:latin typeface="Futura Md BT"/>
              </a:rPr>
              <a:t>Primarschule </a:t>
            </a:r>
            <a:r>
              <a:rPr lang="de-CH" sz="2200" b="1" kern="0" err="1">
                <a:latin typeface="Futura Md BT"/>
              </a:rPr>
              <a:t>Tafers</a:t>
            </a:r>
            <a:r>
              <a:rPr lang="de-CH" sz="2200" b="1" kern="0">
                <a:latin typeface="Futura Md BT"/>
              </a:rPr>
              <a:t>–Heitenried und verfügt über vier Standorte</a:t>
            </a:r>
            <a:r>
              <a:rPr lang="de-CH" sz="2200" kern="0">
                <a:latin typeface="Futura Bk BT"/>
              </a:rPr>
              <a:t>. In der Folge muss das Schulreglement angepasst werden. Da der Schulkreis 2 Gemeinden umfasst, müssen die </a:t>
            </a:r>
            <a:r>
              <a:rPr lang="de-CH" sz="2200" kern="0" err="1">
                <a:latin typeface="Futura Bk BT"/>
              </a:rPr>
              <a:t>Schulreglemente</a:t>
            </a:r>
            <a:r>
              <a:rPr lang="de-CH" sz="2200" kern="0">
                <a:latin typeface="Futura Bk BT"/>
              </a:rPr>
              <a:t> inhaltlich identisch sein. Nach Validierung durch die GV müssen diese durch die Direktion für Bildung und kulturelle Angelegenheiten genehmigt werden.</a:t>
            </a:r>
          </a:p>
          <a:p>
            <a:pPr marL="539115" lvl="1" indent="-267970">
              <a:buFont typeface="Arial" panose="020B0604020202020204" pitchFamily="34" charset="0"/>
              <a:buChar char="•"/>
            </a:pPr>
            <a:r>
              <a:rPr lang="de-CH" sz="2200" kern="0">
                <a:latin typeface="Futura Bk BT"/>
              </a:rPr>
              <a:t>Das Schulreglement wurde, unter Berücksichtigung des Musterreglements des Kantons und den gesetzlichen Vorgaben, angepasst und tritt ab 1. August 2024 in Kraft.</a:t>
            </a:r>
          </a:p>
          <a:p>
            <a:pPr marL="539115" lvl="1" indent="-267970">
              <a:buFont typeface="Arial" panose="020B0604020202020204" pitchFamily="34" charset="0"/>
              <a:buChar char="•"/>
            </a:pPr>
            <a:r>
              <a:rPr lang="de-CH" sz="2200" kern="0">
                <a:latin typeface="Futura Bk BT"/>
              </a:rPr>
              <a:t>Das Reglement konnte von der Website heruntergeladen werden.</a:t>
            </a:r>
          </a:p>
          <a:p>
            <a:pPr marL="271145" lvl="1" indent="0">
              <a:buNone/>
            </a:pPr>
            <a:endParaRPr lang="de-CH" sz="2200" kern="0">
              <a:latin typeface="Futura Bk BT"/>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40078749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33</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4961982"/>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Reglement bisher / Neu Zusatz gelb ausgezeichnet</a:t>
            </a:r>
          </a:p>
          <a:p>
            <a:pPr marL="539115" lvl="1" indent="-267970">
              <a:buFont typeface="Arial" panose="020B0604020202020204" pitchFamily="34" charset="0"/>
              <a:buChar char="•"/>
            </a:pPr>
            <a:r>
              <a:rPr lang="de-CH" sz="2200" kern="0">
                <a:latin typeface="Futura Bk BT"/>
              </a:rPr>
              <a:t>Art. 2	Schülertransporte (Art. 17 </a:t>
            </a:r>
            <a:r>
              <a:rPr lang="de-CH" sz="2200" kern="0" err="1">
                <a:latin typeface="Futura Bk BT"/>
              </a:rPr>
              <a:t>SchG</a:t>
            </a:r>
            <a:r>
              <a:rPr lang="de-CH" sz="2200" kern="0">
                <a:latin typeface="Futura Bk BT"/>
              </a:rPr>
              <a:t> und Art. 10 bis 18 </a:t>
            </a:r>
            <a:r>
              <a:rPr lang="de-CH" sz="2200" kern="0" err="1">
                <a:latin typeface="Futura Bk BT"/>
              </a:rPr>
              <a:t>SchR</a:t>
            </a:r>
            <a:r>
              <a:rPr lang="de-CH" sz="2200" kern="0">
                <a:latin typeface="Futura Bk BT"/>
              </a:rPr>
              <a:t>)</a:t>
            </a:r>
          </a:p>
          <a:p>
            <a:pPr marL="271145" lvl="1" indent="0">
              <a:buNone/>
            </a:pPr>
            <a:r>
              <a:rPr lang="de-CH" sz="2000" baseline="30000">
                <a:effectLst/>
                <a:latin typeface="Futura Bk BT" panose="020B0502020204020303" pitchFamily="34" charset="0"/>
                <a:ea typeface="Times New Roman" panose="02020603050405020304" pitchFamily="18" charset="0"/>
                <a:cs typeface="Times New Roman" panose="02020603050405020304" pitchFamily="18" charset="0"/>
              </a:rPr>
              <a:t>3</a:t>
            </a:r>
            <a:r>
              <a:rPr lang="de-CH" sz="2000">
                <a:effectLst/>
                <a:latin typeface="Futura Bk BT" panose="020B0502020204020303" pitchFamily="34" charset="0"/>
                <a:ea typeface="Times New Roman" panose="02020603050405020304" pitchFamily="18" charset="0"/>
                <a:cs typeface="Times New Roman" panose="02020603050405020304" pitchFamily="18" charset="0"/>
              </a:rPr>
              <a:t> Die Schülerinnen und Schüler, die mit dem Bus zur Schule fahren, halten sich an die vorgeschriebenen Disziplin- und Verhaltensregeln. Der Gemeinderat trifft geeignete Massnahmen gegenüber undisziplinierten Schülerinnen und Schülern. Wenn es die Umstände erfordern, kann der Gemeinderat, nach schriftlicher Verwarnung zuhanden der Eltern (ausser in schweren Fällen), einen vorübergehenden Ausschluss vom Schülertransport anordnen. </a:t>
            </a:r>
            <a:r>
              <a:rPr lang="de-CH" sz="2000">
                <a:effectLst/>
                <a:highlight>
                  <a:srgbClr val="FFFF00"/>
                </a:highlight>
                <a:latin typeface="Futura Md BT" panose="020B0602020204020303" pitchFamily="34" charset="0"/>
                <a:ea typeface="Times New Roman" panose="02020603050405020304" pitchFamily="18" charset="0"/>
                <a:cs typeface="Times New Roman" panose="02020603050405020304" pitchFamily="18" charset="0"/>
              </a:rPr>
              <a:t>Ein solcher kann bis zu 10 Schultagen dauern.</a:t>
            </a:r>
            <a:r>
              <a:rPr lang="de-CH" sz="2000">
                <a:effectLst/>
                <a:latin typeface="Futura Md BT" panose="020B0602020204020303" pitchFamily="34" charset="0"/>
                <a:ea typeface="Times New Roman" panose="02020603050405020304" pitchFamily="18" charset="0"/>
                <a:cs typeface="Times New Roman" panose="02020603050405020304" pitchFamily="18" charset="0"/>
              </a:rPr>
              <a:t> </a:t>
            </a:r>
            <a:r>
              <a:rPr lang="de-CH" sz="2000">
                <a:effectLst/>
                <a:latin typeface="Futura Bk BT" panose="020B0502020204020303" pitchFamily="34" charset="0"/>
                <a:ea typeface="Times New Roman" panose="02020603050405020304" pitchFamily="18" charset="0"/>
                <a:cs typeface="Times New Roman" panose="02020603050405020304" pitchFamily="18" charset="0"/>
              </a:rPr>
              <a:t>Während dieser Zeit sorgen die Eltern für den Transport ihres Kindes.</a:t>
            </a:r>
          </a:p>
          <a:p>
            <a:pPr marL="539115" lvl="1" indent="-267970">
              <a:buFont typeface="Arial" panose="020B0604020202020204" pitchFamily="34" charset="0"/>
              <a:buChar char="•"/>
            </a:pPr>
            <a:endParaRPr lang="de-CH" sz="2200" kern="0">
              <a:latin typeface="Futura Bk BT"/>
            </a:endParaRPr>
          </a:p>
          <a:p>
            <a:pPr marL="539115" lvl="1" indent="-267970">
              <a:buFont typeface="Arial" panose="020B0604020202020204" pitchFamily="34" charset="0"/>
              <a:buChar char="•"/>
            </a:pPr>
            <a:endParaRPr lang="de-CH" sz="2200" kern="0">
              <a:latin typeface="Futura Bk BT"/>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811104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34</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4961982"/>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Reglement bisher / Neu Zusatz gelb ausgezeichnet</a:t>
            </a:r>
          </a:p>
          <a:p>
            <a:pPr marL="534988" lvl="1" indent="-263525">
              <a:buFont typeface="Arial" panose="020B0604020202020204" pitchFamily="34" charset="0"/>
              <a:buChar char="•"/>
            </a:pPr>
            <a:r>
              <a:rPr lang="de-CH" sz="2200" kern="0">
                <a:latin typeface="Futura Bk BT"/>
              </a:rPr>
              <a:t>Art. 3	Sicherheit auf dem Schulweg (Art. 18 Abs. 1 </a:t>
            </a:r>
            <a:r>
              <a:rPr lang="de-CH" sz="2200" kern="0" err="1">
                <a:latin typeface="Futura Bk BT"/>
              </a:rPr>
              <a:t>SchR</a:t>
            </a:r>
            <a:r>
              <a:rPr lang="de-CH" sz="2200" kern="0">
                <a:latin typeface="Futura Bk BT"/>
              </a:rPr>
              <a:t>)</a:t>
            </a:r>
          </a:p>
          <a:p>
            <a:pPr marL="271463" lvl="1" indent="0">
              <a:buNone/>
            </a:pPr>
            <a:r>
              <a:rPr lang="de-CH" sz="2000" kern="0" baseline="30000">
                <a:latin typeface="Futura Bk BT" panose="020B0502020204020303" pitchFamily="34" charset="0"/>
                <a:cs typeface="Times New Roman" panose="02020603050405020304" pitchFamily="18" charset="0"/>
              </a:rPr>
              <a:t>1</a:t>
            </a:r>
            <a:r>
              <a:rPr lang="de-CH" sz="2000">
                <a:effectLst/>
                <a:latin typeface="Futura Bk BT" panose="020B0502020204020303" pitchFamily="34" charset="0"/>
                <a:ea typeface="Times New Roman" panose="02020603050405020304" pitchFamily="18" charset="0"/>
                <a:cs typeface="Times New Roman" panose="02020603050405020304" pitchFamily="18" charset="0"/>
              </a:rPr>
              <a:t> Schülerinnen und Schüler, die zu Fuss zur Schule gehen, benutzen die markierten Wege </a:t>
            </a:r>
            <a:r>
              <a:rPr lang="de-CH" sz="2000">
                <a:effectLst/>
                <a:highlight>
                  <a:srgbClr val="FFFF00"/>
                </a:highlight>
                <a:latin typeface="Futura Md BT" panose="020B0602020204020303" pitchFamily="34" charset="0"/>
                <a:ea typeface="Times New Roman" panose="02020603050405020304" pitchFamily="18" charset="0"/>
                <a:cs typeface="Times New Roman" panose="02020603050405020304" pitchFamily="18" charset="0"/>
              </a:rPr>
              <a:t>sowie die Fussgängerstreifen</a:t>
            </a:r>
            <a:r>
              <a:rPr lang="de-CH" sz="2000">
                <a:effectLst/>
                <a:highlight>
                  <a:srgbClr val="FFFF00"/>
                </a:highlight>
                <a:latin typeface="Futura Bk BT" panose="020B0502020204020303" pitchFamily="34" charset="0"/>
                <a:ea typeface="Times New Roman" panose="02020603050405020304" pitchFamily="18" charset="0"/>
                <a:cs typeface="Times New Roman" panose="02020603050405020304" pitchFamily="18" charset="0"/>
              </a:rPr>
              <a:t>.</a:t>
            </a:r>
            <a:r>
              <a:rPr lang="de-CH" sz="2000">
                <a:effectLst/>
                <a:latin typeface="Futura Bk BT" panose="020B0502020204020303" pitchFamily="34" charset="0"/>
                <a:ea typeface="Times New Roman" panose="02020603050405020304" pitchFamily="18" charset="0"/>
                <a:cs typeface="Times New Roman" panose="02020603050405020304" pitchFamily="18" charset="0"/>
              </a:rPr>
              <a:t> Sie können unter der Verantwortung der Eltern den Schulweg auch mit dem Velo zurücklegen. Die Velos werden an den dafür vorgesehenen Veloparkplätzen abgestellt.</a:t>
            </a:r>
            <a:endParaRPr lang="de-CH" sz="2400" kern="0">
              <a:latin typeface="Futura Bk BT"/>
            </a:endParaRPr>
          </a:p>
          <a:p>
            <a:pPr marL="271463" lvl="1" indent="0">
              <a:buFont typeface="Arial" panose="020B0604020202020204" pitchFamily="34" charset="0"/>
              <a:buChar char="•"/>
            </a:pPr>
            <a:endParaRPr lang="de-CH" sz="2200" kern="0">
              <a:latin typeface="Futura Bk BT"/>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712723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35</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4961982"/>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Reglement bisher / Neu Zusatz gelb ausgezeichnet</a:t>
            </a:r>
          </a:p>
          <a:p>
            <a:pPr marL="539115" lvl="1" indent="-267970">
              <a:buFont typeface="Arial" panose="020B0604020202020204" pitchFamily="34" charset="0"/>
              <a:buChar char="•"/>
            </a:pPr>
            <a:r>
              <a:rPr lang="de-CH" sz="2200" kern="0">
                <a:latin typeface="Futura Bk BT"/>
              </a:rPr>
              <a:t>Art. 6	Besuch der Schule eines anderen Schulkreises aus sprachlichen Gründen (Art. 14 Abs. 2, Art. 15 und 16 </a:t>
            </a:r>
            <a:r>
              <a:rPr lang="de-CH" sz="2200" kern="0" err="1">
                <a:latin typeface="Futura Bk BT"/>
              </a:rPr>
              <a:t>SchG</a:t>
            </a:r>
            <a:r>
              <a:rPr lang="de-CH" sz="2200" kern="0">
                <a:latin typeface="Futura Bk BT"/>
              </a:rPr>
              <a:t>) / Schulhauswechsel</a:t>
            </a:r>
          </a:p>
          <a:p>
            <a:pPr marL="271463" lvl="1" indent="0">
              <a:buNone/>
            </a:pPr>
            <a:r>
              <a:rPr lang="de-CH" sz="2000" baseline="30000">
                <a:latin typeface="Futura Bk BT" panose="020B0502020204020303" pitchFamily="34" charset="0"/>
                <a:ea typeface="Times New Roman" panose="02020603050405020304" pitchFamily="18" charset="0"/>
                <a:cs typeface="Times New Roman" panose="02020603050405020304" pitchFamily="18" charset="0"/>
              </a:rPr>
              <a:t>4</a:t>
            </a:r>
            <a:r>
              <a:rPr lang="de-CH" sz="2000">
                <a:effectLst/>
                <a:latin typeface="Futura Bk BT" panose="020B0502020204020303" pitchFamily="34" charset="0"/>
                <a:ea typeface="Times New Roman" panose="02020603050405020304" pitchFamily="18" charset="0"/>
                <a:cs typeface="Times New Roman" panose="02020603050405020304" pitchFamily="18" charset="0"/>
              </a:rPr>
              <a:t>  </a:t>
            </a:r>
            <a:r>
              <a:rPr lang="de-CH" sz="2000" strike="sngStrike">
                <a:effectLst/>
                <a:highlight>
                  <a:srgbClr val="FFFF00"/>
                </a:highlight>
                <a:latin typeface="Futura Md BT" panose="020B0602020204020303" pitchFamily="34" charset="0"/>
                <a:ea typeface="Times New Roman" panose="02020603050405020304" pitchFamily="18" charset="0"/>
                <a:cs typeface="Times New Roman" panose="02020603050405020304" pitchFamily="18" charset="0"/>
              </a:rPr>
              <a:t>Der Wechsel von einer Schule in eine andere Schule der Gemeinde Tafers ist begründet und auf Antrag möglich. Der Entscheid liegt in der Kompetenz des Schulinspektors.</a:t>
            </a:r>
            <a:endParaRPr lang="de-CH" sz="2400" strike="sngStrike" kern="0">
              <a:highlight>
                <a:srgbClr val="FFFF00"/>
              </a:highlight>
              <a:latin typeface="Futura Md BT" panose="020B0602020204020303" pitchFamily="34" charset="0"/>
            </a:endParaRPr>
          </a:p>
          <a:p>
            <a:pPr marL="271145" lvl="1" indent="0">
              <a:buNone/>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19934162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36</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52885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b="0" kern="0">
              <a:cs typeface="Calibri" panose="020F0502020204030204"/>
            </a:endParaRPr>
          </a:p>
          <a:p>
            <a:pPr marL="271145" lvl="1" indent="0">
              <a:buNone/>
            </a:pPr>
            <a:r>
              <a:rPr lang="de-CH" sz="2000" kern="0">
                <a:solidFill>
                  <a:srgbClr val="DA0000"/>
                </a:solidFill>
                <a:latin typeface="Futura Md BT" panose="020B0602020204020303" pitchFamily="34" charset="0"/>
              </a:rPr>
              <a:t>Reglement bisher unterschiedliche freie Wochenhalbtage pro Schule / Neu für alle Standorte die folgenden freien Halbtage mit Übergangsfrist von 2 Jahren</a:t>
            </a:r>
          </a:p>
          <a:p>
            <a:pPr marL="539115" lvl="1" indent="-267970">
              <a:buFont typeface="Arial" panose="020B0604020202020204" pitchFamily="34" charset="0"/>
              <a:buChar char="•"/>
            </a:pPr>
            <a:r>
              <a:rPr lang="de-CH" sz="2000" kern="0">
                <a:latin typeface="Futura Bk BT"/>
              </a:rPr>
              <a:t>Art. 7	Schulfreie Wochenhalbtage und Unterrichtszeiten der Klassen (Art. 20 </a:t>
            </a:r>
            <a:r>
              <a:rPr lang="de-CH" sz="2000" kern="0" err="1">
                <a:latin typeface="Futura Bk BT"/>
              </a:rPr>
              <a:t>SchG</a:t>
            </a:r>
            <a:r>
              <a:rPr lang="de-CH" sz="2000" kern="0">
                <a:latin typeface="Futura Bk BT"/>
              </a:rPr>
              <a:t> und Art. 35 </a:t>
            </a:r>
            <a:r>
              <a:rPr lang="de-CH" sz="2000" kern="0" err="1">
                <a:latin typeface="Futura Bk BT"/>
              </a:rPr>
              <a:t>SchR</a:t>
            </a:r>
            <a:r>
              <a:rPr lang="de-CH" sz="2000" kern="0">
                <a:latin typeface="Futura Bk BT"/>
              </a:rPr>
              <a:t>, Art. 30 und 31 </a:t>
            </a:r>
            <a:r>
              <a:rPr lang="de-CH" sz="2000" kern="0" err="1">
                <a:latin typeface="Futura Bk BT"/>
              </a:rPr>
              <a:t>SchR</a:t>
            </a:r>
            <a:r>
              <a:rPr lang="de-CH" sz="2000" kern="0">
                <a:latin typeface="Futura Bk BT"/>
              </a:rPr>
              <a:t>)</a:t>
            </a:r>
          </a:p>
          <a:p>
            <a:pPr marL="534988" lvl="1" indent="0">
              <a:buNone/>
              <a:tabLst>
                <a:tab pos="534988" algn="l"/>
              </a:tabLst>
            </a:pPr>
            <a:r>
              <a:rPr lang="de-CH" baseline="30000">
                <a:latin typeface="Futura Bk BT" panose="020B0502020204020303" pitchFamily="34" charset="0"/>
                <a:ea typeface="Times New Roman" panose="02020603050405020304" pitchFamily="18" charset="0"/>
                <a:cs typeface="Times New Roman" panose="02020603050405020304" pitchFamily="18" charset="0"/>
              </a:rPr>
              <a:t>1 </a:t>
            </a:r>
            <a:r>
              <a:rPr lang="de-CH">
                <a:effectLst/>
                <a:latin typeface="Futura Bk BT" panose="020B0502020204020303" pitchFamily="34" charset="0"/>
                <a:ea typeface="Times New Roman" panose="02020603050405020304" pitchFamily="18" charset="0"/>
                <a:cs typeface="Times New Roman" panose="02020603050405020304" pitchFamily="18" charset="0"/>
              </a:rPr>
              <a:t>Folgende Wochenhalbtage sind schulfrei:</a:t>
            </a:r>
            <a:br>
              <a:rPr lang="de-CH">
                <a:effectLst/>
                <a:latin typeface="Futura Bk BT" panose="020B0502020204020303" pitchFamily="34" charset="0"/>
                <a:ea typeface="Times New Roman" panose="02020603050405020304" pitchFamily="18" charset="0"/>
                <a:cs typeface="Times New Roman" panose="02020603050405020304" pitchFamily="18" charset="0"/>
              </a:rPr>
            </a:br>
            <a:r>
              <a:rPr lang="de-CH" kern="0">
                <a:latin typeface="Futura Md BT" panose="020B0602020204020303" pitchFamily="34" charset="0"/>
              </a:rPr>
              <a:t>Primarschule Tafers-Heitenried</a:t>
            </a:r>
          </a:p>
          <a:p>
            <a:pPr marL="271145" lvl="1" indent="0">
              <a:lnSpc>
                <a:spcPts val="2100"/>
              </a:lnSpc>
              <a:spcBef>
                <a:spcPts val="0"/>
              </a:spcBef>
              <a:buNone/>
            </a:pPr>
            <a:r>
              <a:rPr lang="de-CH" kern="0">
                <a:latin typeface="Futura Bk BT" panose="020B0502020204020303" pitchFamily="34" charset="0"/>
              </a:rPr>
              <a:t>a) für die Schülerinnen und Schüler der 1H: </a:t>
            </a:r>
          </a:p>
          <a:p>
            <a:pPr marL="538163" lvl="1" indent="-266700">
              <a:lnSpc>
                <a:spcPts val="2100"/>
              </a:lnSpc>
              <a:spcBef>
                <a:spcPts val="0"/>
              </a:spcBef>
              <a:buNone/>
            </a:pPr>
            <a:r>
              <a:rPr lang="de-CH" kern="0">
                <a:latin typeface="Futura Bk BT" panose="020B0502020204020303" pitchFamily="34" charset="0"/>
              </a:rPr>
              <a:t>	Dienstag- und Freitagmorgen sowie Montag-, Donnerstag- und Freitagnachmittag;</a:t>
            </a:r>
          </a:p>
          <a:p>
            <a:pPr marL="271463" lvl="1" indent="0">
              <a:lnSpc>
                <a:spcPts val="2100"/>
              </a:lnSpc>
              <a:spcBef>
                <a:spcPts val="0"/>
              </a:spcBef>
              <a:buNone/>
            </a:pPr>
            <a:r>
              <a:rPr lang="de-CH" kern="0">
                <a:latin typeface="Futura Bk BT" panose="020B0502020204020303" pitchFamily="34" charset="0"/>
              </a:rPr>
              <a:t>b) für die Schülerinnen und Schüler der 2H:</a:t>
            </a:r>
          </a:p>
          <a:p>
            <a:pPr marL="538163" lvl="1" indent="-266700">
              <a:lnSpc>
                <a:spcPts val="2100"/>
              </a:lnSpc>
              <a:spcBef>
                <a:spcPts val="0"/>
              </a:spcBef>
              <a:buNone/>
            </a:pPr>
            <a:r>
              <a:rPr lang="de-CH" kern="0">
                <a:latin typeface="Futura Bk BT" panose="020B0502020204020303" pitchFamily="34" charset="0"/>
              </a:rPr>
              <a:t>	Dienstagnachmittag sowie Donnerstagmorgen;</a:t>
            </a:r>
          </a:p>
          <a:p>
            <a:pPr marL="271463" lvl="1" indent="0">
              <a:lnSpc>
                <a:spcPts val="2100"/>
              </a:lnSpc>
              <a:spcBef>
                <a:spcPts val="0"/>
              </a:spcBef>
              <a:buNone/>
            </a:pPr>
            <a:r>
              <a:rPr lang="de-CH" kern="0">
                <a:latin typeface="Futura Bk BT" panose="020B0502020204020303" pitchFamily="34" charset="0"/>
              </a:rPr>
              <a:t>c) für die Schülerinnen und Schüler der 3H:</a:t>
            </a:r>
          </a:p>
          <a:p>
            <a:pPr marL="538163" lvl="1" indent="-266700">
              <a:lnSpc>
                <a:spcPts val="2100"/>
              </a:lnSpc>
              <a:spcBef>
                <a:spcPts val="0"/>
              </a:spcBef>
              <a:buNone/>
            </a:pPr>
            <a:r>
              <a:rPr lang="de-CH" kern="0">
                <a:latin typeface="Futura Bk BT" panose="020B0502020204020303" pitchFamily="34" charset="0"/>
              </a:rPr>
              <a:t>	Dienstag- und Donnerstagmorgen (alternierender Unterricht);</a:t>
            </a:r>
          </a:p>
          <a:p>
            <a:pPr marL="271463" lvl="1" indent="0">
              <a:lnSpc>
                <a:spcPts val="2100"/>
              </a:lnSpc>
              <a:spcBef>
                <a:spcPts val="0"/>
              </a:spcBef>
              <a:buNone/>
            </a:pPr>
            <a:r>
              <a:rPr lang="de-CH" kern="0">
                <a:latin typeface="Futura Bk BT" panose="020B0502020204020303" pitchFamily="34" charset="0"/>
              </a:rPr>
              <a:t>d) für die Schülerinnen und Schüler der 4H: </a:t>
            </a:r>
          </a:p>
          <a:p>
            <a:pPr marL="538163" lvl="1" indent="-266700">
              <a:lnSpc>
                <a:spcPts val="2100"/>
              </a:lnSpc>
              <a:spcBef>
                <a:spcPts val="0"/>
              </a:spcBef>
              <a:buNone/>
            </a:pPr>
            <a:r>
              <a:rPr lang="de-CH" kern="0">
                <a:latin typeface="Futura Bk BT" panose="020B0502020204020303" pitchFamily="34" charset="0"/>
              </a:rPr>
              <a:t>	Montag- und Dienstagnachmittag (alternierender Unterricht);</a:t>
            </a:r>
          </a:p>
          <a:p>
            <a:pPr marL="271463" lvl="1" indent="0">
              <a:lnSpc>
                <a:spcPts val="2100"/>
              </a:lnSpc>
              <a:spcBef>
                <a:spcPts val="0"/>
              </a:spcBef>
              <a:buNone/>
            </a:pPr>
            <a:r>
              <a:rPr lang="de-CH" kern="0">
                <a:latin typeface="Futura Bk BT" panose="020B0502020204020303" pitchFamily="34" charset="0"/>
              </a:rPr>
              <a:t>e) Der Mittwochnachmittag ist für alle Klassen schulfrei.</a:t>
            </a:r>
          </a:p>
          <a:p>
            <a:pPr marL="539115" lvl="1" indent="-267970">
              <a:lnSpc>
                <a:spcPts val="1400"/>
              </a:lnSpc>
              <a:buFont typeface="Arial" panose="020B0604020202020204" pitchFamily="34" charset="0"/>
              <a:buChar char="•"/>
            </a:pPr>
            <a:endParaRPr lang="de-CH" sz="1400" kern="0">
              <a:latin typeface="Futura Bk BT" panose="020B0502020204020303" pitchFamily="34" charset="0"/>
            </a:endParaRPr>
          </a:p>
          <a:p>
            <a:pPr marL="539115" lvl="1" indent="-267970">
              <a:buFont typeface="Arial" panose="020B0604020202020204" pitchFamily="34" charset="0"/>
              <a:buChar char="•"/>
            </a:pPr>
            <a:endParaRPr lang="de-CH" sz="2000" b="0" kern="0">
              <a:latin typeface="Futura Bk BT" panose="020B0502020204020303" pitchFamily="34" charset="0"/>
            </a:endParaRPr>
          </a:p>
        </p:txBody>
      </p:sp>
    </p:spTree>
    <p:extLst>
      <p:ext uri="{BB962C8B-B14F-4D97-AF65-F5344CB8AC3E}">
        <p14:creationId xmlns:p14="http://schemas.microsoft.com/office/powerpoint/2010/main" val="1039293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37</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4961982"/>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Reglement bisher / Neu Zusatz gelb ausgezeichnet</a:t>
            </a:r>
          </a:p>
          <a:p>
            <a:pPr marL="539115" lvl="1" indent="-267970">
              <a:buFont typeface="Arial" panose="020B0604020202020204" pitchFamily="34" charset="0"/>
              <a:buChar char="•"/>
            </a:pPr>
            <a:r>
              <a:rPr lang="de-CH" sz="2200" kern="0">
                <a:latin typeface="Futura Bk BT"/>
              </a:rPr>
              <a:t>Art. 9	Elternrat (Art. 31 </a:t>
            </a:r>
            <a:r>
              <a:rPr lang="de-CH" sz="2200" kern="0" err="1">
                <a:latin typeface="Futura Bk BT"/>
              </a:rPr>
              <a:t>SchG</a:t>
            </a:r>
            <a:r>
              <a:rPr lang="de-CH" sz="2200" kern="0">
                <a:latin typeface="Futura Bk BT"/>
              </a:rPr>
              <a:t> und Art. 58 bis 61 </a:t>
            </a:r>
            <a:r>
              <a:rPr lang="de-CH" sz="2200" kern="0" err="1">
                <a:latin typeface="Futura Bk BT"/>
              </a:rPr>
              <a:t>SchR</a:t>
            </a:r>
            <a:r>
              <a:rPr lang="de-CH" sz="2200" kern="0">
                <a:latin typeface="Futura Bk BT"/>
              </a:rPr>
              <a:t>), Zusammensetzung</a:t>
            </a:r>
          </a:p>
          <a:p>
            <a:pPr marL="271145" lvl="1" indent="0">
              <a:buNone/>
            </a:pPr>
            <a:r>
              <a:rPr lang="de-CH" sz="2000" baseline="30000">
                <a:effectLst/>
                <a:latin typeface="Futura Bk BT" panose="020B0502020204020303" pitchFamily="34" charset="0"/>
                <a:ea typeface="Times New Roman" panose="02020603050405020304" pitchFamily="18" charset="0"/>
                <a:cs typeface="Times New Roman" panose="02020603050405020304" pitchFamily="18" charset="0"/>
              </a:rPr>
              <a:t>5</a:t>
            </a:r>
            <a:r>
              <a:rPr lang="de-CH" sz="2000">
                <a:effectLst/>
                <a:latin typeface="Futura Bk BT" panose="020B0502020204020303" pitchFamily="34" charset="0"/>
                <a:ea typeface="Times New Roman" panose="02020603050405020304" pitchFamily="18" charset="0"/>
                <a:cs typeface="Times New Roman" panose="02020603050405020304" pitchFamily="18" charset="0"/>
              </a:rPr>
              <a:t>  </a:t>
            </a:r>
            <a:r>
              <a:rPr lang="de-DE" sz="2000">
                <a:effectLst/>
                <a:highlight>
                  <a:srgbClr val="FFFF00"/>
                </a:highlight>
                <a:latin typeface="Futura Md BT" panose="020B0602020204020303" pitchFamily="34" charset="0"/>
                <a:ea typeface="Times New Roman" panose="02020603050405020304" pitchFamily="18" charset="0"/>
                <a:cs typeface="Times New Roman" panose="02020603050405020304" pitchFamily="18" charset="0"/>
              </a:rPr>
              <a:t>Der Schuldirektor oder die Schuldirektorin </a:t>
            </a:r>
            <a:r>
              <a:rPr lang="de-CH" sz="2000">
                <a:effectLst/>
                <a:latin typeface="Futura Bk BT" panose="020B0502020204020303" pitchFamily="34" charset="0"/>
                <a:ea typeface="Times New Roman" panose="02020603050405020304" pitchFamily="18" charset="0"/>
                <a:cs typeface="Times New Roman" panose="02020603050405020304" pitchFamily="18" charset="0"/>
              </a:rPr>
              <a:t>nimmt an </a:t>
            </a:r>
            <a:r>
              <a:rPr lang="de-CH" sz="2000">
                <a:latin typeface="Futura Bk BT" panose="020B0502020204020303" pitchFamily="34" charset="0"/>
                <a:cs typeface="Times New Roman" panose="02020603050405020304" pitchFamily="18" charset="0"/>
              </a:rPr>
              <a:t>den Sitzungen der Elternräte</a:t>
            </a:r>
            <a:r>
              <a:rPr lang="de-CH" sz="2000">
                <a:effectLst/>
                <a:latin typeface="Futura Md BT" panose="020B0602020204020303" pitchFamily="34" charset="0"/>
                <a:ea typeface="Times New Roman" panose="02020603050405020304" pitchFamily="18" charset="0"/>
                <a:cs typeface="Times New Roman" panose="02020603050405020304" pitchFamily="18" charset="0"/>
              </a:rPr>
              <a:t> </a:t>
            </a:r>
            <a:r>
              <a:rPr lang="de-CH" sz="2000">
                <a:effectLst/>
                <a:latin typeface="Futura Bk BT" panose="020B0502020204020303" pitchFamily="34" charset="0"/>
                <a:ea typeface="Times New Roman" panose="02020603050405020304" pitchFamily="18" charset="0"/>
                <a:cs typeface="Times New Roman" panose="02020603050405020304" pitchFamily="18" charset="0"/>
              </a:rPr>
              <a:t>teil.</a:t>
            </a:r>
            <a:endParaRPr lang="de-CH" sz="2400" kern="0">
              <a:latin typeface="Futura Bk BT"/>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4076391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38</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4961982"/>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Reglement bisher / Neu Zusatz gelb ausgezeichnet</a:t>
            </a:r>
          </a:p>
          <a:p>
            <a:pPr marL="539115" lvl="1" indent="-267970">
              <a:buFont typeface="Arial" panose="020B0604020202020204" pitchFamily="34" charset="0"/>
              <a:buChar char="•"/>
            </a:pPr>
            <a:r>
              <a:rPr lang="de-CH" sz="2200" kern="0">
                <a:latin typeface="Futura Bk BT"/>
              </a:rPr>
              <a:t>Art. 11	Organisation Elternrat</a:t>
            </a:r>
          </a:p>
          <a:p>
            <a:pPr marL="271145" lvl="1" indent="0">
              <a:buNone/>
            </a:pPr>
            <a:r>
              <a:rPr lang="de-CH" sz="2000" baseline="30000">
                <a:effectLst/>
                <a:latin typeface="Futura Bk BT" panose="020B0502020204020303" pitchFamily="34" charset="0"/>
                <a:ea typeface="Times New Roman" panose="02020603050405020304" pitchFamily="18" charset="0"/>
                <a:cs typeface="Times New Roman" panose="02020603050405020304" pitchFamily="18" charset="0"/>
              </a:rPr>
              <a:t>8</a:t>
            </a:r>
            <a:r>
              <a:rPr lang="de-CH" sz="2000">
                <a:effectLst/>
                <a:latin typeface="Futura Bk BT" panose="020B0502020204020303" pitchFamily="34" charset="0"/>
                <a:ea typeface="Times New Roman" panose="02020603050405020304" pitchFamily="18" charset="0"/>
                <a:cs typeface="Times New Roman" panose="02020603050405020304" pitchFamily="18" charset="0"/>
              </a:rPr>
              <a:t>  </a:t>
            </a:r>
            <a:r>
              <a:rPr lang="de-CH" sz="2000" strike="sngStrike">
                <a:effectLst/>
                <a:highlight>
                  <a:srgbClr val="FFFF00"/>
                </a:highlight>
                <a:latin typeface="Futura Md BT" panose="020B0602020204020303" pitchFamily="34" charset="0"/>
                <a:ea typeface="Times New Roman" panose="02020603050405020304" pitchFamily="18" charset="0"/>
                <a:cs typeface="Times New Roman" panose="02020603050405020304" pitchFamily="18" charset="0"/>
              </a:rPr>
              <a:t>Ein Ausschuss der Eltern-Mitglieder der verschiedenen Schulen trifft sich mindestens einmal jährlich unter der Leitung des zuständigen Mitgliedes des Gemeinderates zum Austausch, zur Organisation von Gesamtanlässen und zur Bildung von Arbeitsgruppen für schulübergreifende Themen. Die</a:t>
            </a:r>
            <a:r>
              <a:rPr lang="de-CH" sz="2000" strike="sngStrike">
                <a:highlight>
                  <a:srgbClr val="FFFF00"/>
                </a:highlight>
                <a:latin typeface="Futura Md BT" panose="020B0602020204020303" pitchFamily="34" charset="0"/>
                <a:cs typeface="Times New Roman" panose="02020603050405020304" pitchFamily="18" charset="0"/>
              </a:rPr>
              <a:t> Schuldirektion </a:t>
            </a:r>
            <a:r>
              <a:rPr lang="de-CH" sz="2000" strike="sngStrike">
                <a:effectLst/>
                <a:highlight>
                  <a:srgbClr val="FFFF00"/>
                </a:highlight>
                <a:latin typeface="Futura Md BT" panose="020B0602020204020303" pitchFamily="34" charset="0"/>
                <a:ea typeface="Times New Roman" panose="02020603050405020304" pitchFamily="18" charset="0"/>
                <a:cs typeface="Times New Roman" panose="02020603050405020304" pitchFamily="18" charset="0"/>
              </a:rPr>
              <a:t>nimmt am Austausch teil.</a:t>
            </a:r>
            <a:endParaRPr lang="de-CH" sz="2400" strike="sngStrike" kern="0">
              <a:highlight>
                <a:srgbClr val="FFFF00"/>
              </a:highlight>
              <a:latin typeface="Futura Md BT" panose="020B0602020204020303" pitchFamily="34" charset="0"/>
            </a:endParaRPr>
          </a:p>
          <a:p>
            <a:pPr marL="271145" lvl="1" indent="0">
              <a:buNone/>
            </a:pPr>
            <a:endParaRPr lang="de-CH" sz="2200" strike="sngStrike"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316645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39</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a:defRPr/>
            </a:pPr>
            <a:endParaRPr lang="de-CH" b="0" kern="0">
              <a:solidFill>
                <a:srgbClr val="FFFFFF"/>
              </a:solidFill>
              <a:latin typeface="Futura Md BT" panose="020B0602020204020303"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endParaRPr lang="de-CH" sz="2200" kern="0">
              <a:latin typeface="Futura Bk BT"/>
            </a:endParaRPr>
          </a:p>
          <a:p>
            <a:pPr marL="271145" lvl="1" indent="0">
              <a:buNone/>
            </a:pPr>
            <a:endParaRPr lang="de-CH" sz="2200" kern="0">
              <a:latin typeface="Futura Bk BT"/>
            </a:endParaRPr>
          </a:p>
          <a:p>
            <a:pPr marL="271145" lvl="1" indent="0">
              <a:buNone/>
            </a:pPr>
            <a:endParaRPr lang="de-CH" sz="2200" kern="0">
              <a:latin typeface="Futura Bk BT"/>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pic>
        <p:nvPicPr>
          <p:cNvPr id="2" name="Grafik 1" descr="Ein Bild, das Im Haus, Buch, Apfel, Büroausstattung enthält.&#10;&#10;Automatisch generierte Beschreibung">
            <a:extLst>
              <a:ext uri="{FF2B5EF4-FFF2-40B4-BE49-F238E27FC236}">
                <a16:creationId xmlns:a16="http://schemas.microsoft.com/office/drawing/2014/main" id="{A605B45C-51D7-F2B5-5642-20D22AFD9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466"/>
          <a:stretch/>
        </p:blipFill>
        <p:spPr>
          <a:xfrm>
            <a:off x="0" y="4604426"/>
            <a:ext cx="4460868" cy="2064015"/>
          </a:xfrm>
          <a:prstGeom prst="rect">
            <a:avLst/>
          </a:prstGeom>
        </p:spPr>
      </p:pic>
      <p:sp>
        <p:nvSpPr>
          <p:cNvPr id="3" name="Rectangle 3">
            <a:extLst>
              <a:ext uri="{FF2B5EF4-FFF2-40B4-BE49-F238E27FC236}">
                <a16:creationId xmlns:a16="http://schemas.microsoft.com/office/drawing/2014/main" id="{98060669-1F2B-8CD4-D127-AD66928628A1}"/>
              </a:ext>
            </a:extLst>
          </p:cNvPr>
          <p:cNvSpPr txBox="1">
            <a:spLocks noChangeArrowheads="1"/>
          </p:cNvSpPr>
          <p:nvPr/>
        </p:nvSpPr>
        <p:spPr>
          <a:xfrm>
            <a:off x="1316450" y="1298969"/>
            <a:ext cx="10162377" cy="4961982"/>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Ihre Fragen?</a:t>
            </a:r>
            <a:endParaRPr lang="de-CH" sz="2200" kern="0">
              <a:latin typeface="Futura Md BT" panose="020B0602020204020303" pitchFamily="34" charset="0"/>
            </a:endParaRPr>
          </a:p>
          <a:p>
            <a:pPr marL="271145" lvl="1" indent="0">
              <a:buNone/>
            </a:pPr>
            <a:endParaRPr lang="de-CH" sz="2200" kern="0">
              <a:latin typeface="Futura Md BT" panose="020B0602020204020303" pitchFamily="34" charset="0"/>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4032492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6">
            <a:extLst>
              <a:ext uri="{FF2B5EF4-FFF2-40B4-BE49-F238E27FC236}">
                <a16:creationId xmlns:a16="http://schemas.microsoft.com/office/drawing/2014/main" id="{29B90306-8CD0-4248-8F21-E6348A626678}"/>
              </a:ext>
            </a:extLst>
          </p:cNvPr>
          <p:cNvSpPr txBox="1">
            <a:spLocks/>
          </p:cNvSpPr>
          <p:nvPr/>
        </p:nvSpPr>
        <p:spPr>
          <a:xfrm>
            <a:off x="-8546" y="0"/>
            <a:ext cx="12200546" cy="685800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3200" b="0" kern="0">
                <a:solidFill>
                  <a:srgbClr val="FFFFFF"/>
                </a:solidFill>
                <a:latin typeface="Futura Md BT" panose="020B0602020204020303" pitchFamily="34" charset="0"/>
              </a:rPr>
              <a:t>Protokoll der letzten Gemeindeversammlung – </a:t>
            </a:r>
            <a:br>
              <a:rPr lang="de-CH" sz="3200" b="0" kern="0">
                <a:solidFill>
                  <a:srgbClr val="FFFFFF"/>
                </a:solidFill>
                <a:latin typeface="Futura Md BT" panose="020B0602020204020303" pitchFamily="34" charset="0"/>
              </a:rPr>
            </a:br>
            <a:r>
              <a:rPr lang="de-CH" sz="3200" b="0" kern="0">
                <a:solidFill>
                  <a:srgbClr val="FFFFFF"/>
                </a:solidFill>
                <a:latin typeface="Futura Md BT" panose="020B0602020204020303" pitchFamily="34" charset="0"/>
              </a:rPr>
              <a:t>Genehmigung </a:t>
            </a:r>
            <a:endParaRPr kumimoji="0" lang="de-CH" sz="3200" b="0" i="0" u="none" strike="noStrike" kern="0" cap="none" spc="0" normalizeH="0" baseline="0" noProof="0">
              <a:ln>
                <a:noFill/>
              </a:ln>
              <a:solidFill>
                <a:srgbClr val="FFFFFF"/>
              </a:solidFill>
              <a:effectLst/>
              <a:uLnTx/>
              <a:uFillTx/>
              <a:latin typeface="Futura Md BT" panose="020B0602020204020303" pitchFamily="34" charset="0"/>
            </a:endParaRPr>
          </a:p>
        </p:txBody>
      </p:sp>
    </p:spTree>
    <p:extLst>
      <p:ext uri="{BB962C8B-B14F-4D97-AF65-F5344CB8AC3E}">
        <p14:creationId xmlns:p14="http://schemas.microsoft.com/office/powerpoint/2010/main" val="2684672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40</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a:defRPr/>
            </a:pP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Schulreglement der Gemeinde Tafers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C91121F4-1424-4191-81BA-FCFAA63FAB75}"/>
              </a:ext>
            </a:extLst>
          </p:cNvPr>
          <p:cNvSpPr txBox="1">
            <a:spLocks noChangeArrowheads="1"/>
          </p:cNvSpPr>
          <p:nvPr/>
        </p:nvSpPr>
        <p:spPr>
          <a:xfrm>
            <a:off x="1671117" y="3148649"/>
            <a:ext cx="9131893" cy="1423351"/>
          </a:xfrm>
          <a:prstGeom prst="rect">
            <a:avLst/>
          </a:prstGeom>
          <a:noFill/>
          <a:ln w="38100">
            <a:solidFill>
              <a:srgbClr val="C00000"/>
            </a:solidFill>
          </a:ln>
        </p:spPr>
        <p:txBody>
          <a:bodyPr/>
          <a:lstStyle>
            <a:defPPr>
              <a:defRPr lang="de-DE"/>
            </a:defPPr>
            <a:lvl1pPr marL="269868" indent="-269868" fontAlgn="base">
              <a:lnSpc>
                <a:spcPts val="2800"/>
              </a:lnSpc>
              <a:spcBef>
                <a:spcPts val="1500"/>
              </a:spcBef>
              <a:spcAft>
                <a:spcPct val="0"/>
              </a:spcAft>
              <a:buClr>
                <a:schemeClr val="hlink"/>
              </a:buClr>
              <a:buFont typeface="Arial" charset="0"/>
              <a:buChar char="_"/>
              <a:defRPr sz="2200"/>
            </a:lvl1pPr>
            <a:lvl2pPr marL="271456" lvl="1" indent="0" fontAlgn="base">
              <a:lnSpc>
                <a:spcPts val="2400"/>
              </a:lnSpc>
              <a:spcBef>
                <a:spcPts val="1000"/>
              </a:spcBef>
              <a:spcAft>
                <a:spcPct val="0"/>
              </a:spcAft>
              <a:buClr>
                <a:schemeClr val="hlink"/>
              </a:buClr>
              <a:buFont typeface="Arial" charset="0"/>
              <a:buNone/>
              <a:defRPr sz="2200" b="1" kern="0">
                <a:latin typeface="Futura Bk BT" panose="020B0502020204020303" pitchFamily="34" charset="0"/>
              </a:defRPr>
            </a:lvl2pPr>
            <a:lvl3pPr marL="801668" indent="-260344" fontAlgn="base">
              <a:lnSpc>
                <a:spcPts val="2400"/>
              </a:lnSpc>
              <a:spcBef>
                <a:spcPts val="1000"/>
              </a:spcBef>
              <a:spcAft>
                <a:spcPct val="0"/>
              </a:spcAft>
              <a:buClr>
                <a:schemeClr val="hlink"/>
              </a:buClr>
              <a:buFont typeface="Arial" charset="0"/>
              <a:buChar char="_"/>
            </a:lvl3pPr>
            <a:lvl4pPr marL="1600160" indent="-228594" fontAlgn="base">
              <a:spcBef>
                <a:spcPct val="20000"/>
              </a:spcBef>
              <a:spcAft>
                <a:spcPct val="0"/>
              </a:spcAft>
              <a:buClr>
                <a:schemeClr val="hlink"/>
              </a:buClr>
              <a:buFont typeface="Arial" charset="0"/>
              <a:buChar char="_"/>
              <a:defRPr sz="2000"/>
            </a:lvl4pPr>
            <a:lvl5pPr marL="2057349" indent="-228594" fontAlgn="base">
              <a:spcBef>
                <a:spcPct val="20000"/>
              </a:spcBef>
              <a:spcAft>
                <a:spcPct val="0"/>
              </a:spcAft>
              <a:buClr>
                <a:schemeClr val="hlink"/>
              </a:buClr>
              <a:buFont typeface="Arial" charset="0"/>
              <a:buChar char="_"/>
              <a:defRPr sz="2000"/>
            </a:lvl5pPr>
            <a:lvl6pPr marL="2514537" indent="-228594" fontAlgn="base">
              <a:spcBef>
                <a:spcPct val="20000"/>
              </a:spcBef>
              <a:spcAft>
                <a:spcPct val="0"/>
              </a:spcAft>
              <a:buClr>
                <a:schemeClr val="hlink"/>
              </a:buClr>
              <a:buFont typeface="Arial" charset="0"/>
              <a:buChar char="_"/>
              <a:defRPr sz="2000"/>
            </a:lvl6pPr>
            <a:lvl7pPr marL="2971726" indent="-228594" fontAlgn="base">
              <a:spcBef>
                <a:spcPct val="20000"/>
              </a:spcBef>
              <a:spcAft>
                <a:spcPct val="0"/>
              </a:spcAft>
              <a:buClr>
                <a:schemeClr val="hlink"/>
              </a:buClr>
              <a:buFont typeface="Arial" charset="0"/>
              <a:buChar char="_"/>
              <a:defRPr sz="2000"/>
            </a:lvl7pPr>
            <a:lvl8pPr marL="3428914" indent="-228594" fontAlgn="base">
              <a:spcBef>
                <a:spcPct val="20000"/>
              </a:spcBef>
              <a:spcAft>
                <a:spcPct val="0"/>
              </a:spcAft>
              <a:buClr>
                <a:schemeClr val="hlink"/>
              </a:buClr>
              <a:buFont typeface="Arial" charset="0"/>
              <a:buChar char="_"/>
              <a:defRPr sz="2000"/>
            </a:lvl8pPr>
            <a:lvl9pPr marL="3886103" indent="-228594" fontAlgn="base">
              <a:spcBef>
                <a:spcPct val="20000"/>
              </a:spcBef>
              <a:spcAft>
                <a:spcPct val="0"/>
              </a:spcAft>
              <a:buClr>
                <a:schemeClr val="hlink"/>
              </a:buClr>
              <a:buFont typeface="Arial" charset="0"/>
              <a:buChar char="_"/>
              <a:defRPr sz="2000"/>
            </a:lvl9pPr>
          </a:lstStyle>
          <a:p>
            <a:pPr lvl="1"/>
            <a:r>
              <a:rPr lang="de-CH" b="0">
                <a:latin typeface="Futura Md BT" panose="020B0602020204020303" pitchFamily="34" charset="0"/>
              </a:rPr>
              <a:t>Antrag des Gemeinderats</a:t>
            </a:r>
          </a:p>
          <a:p>
            <a:pPr lvl="1"/>
            <a:r>
              <a:rPr lang="de-CH" b="0"/>
              <a:t>Der Gemeinderat beantragt die Genehmigung des Schulreglements der Gemeinde Tafers.</a:t>
            </a:r>
            <a:endParaRPr lang="de-CH"/>
          </a:p>
        </p:txBody>
      </p:sp>
    </p:spTree>
    <p:extLst>
      <p:ext uri="{BB962C8B-B14F-4D97-AF65-F5344CB8AC3E}">
        <p14:creationId xmlns:p14="http://schemas.microsoft.com/office/powerpoint/2010/main" val="42298323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A592E25F-F9EE-4989-B863-8AC0C7C5AF8D}"/>
              </a:ext>
            </a:extLst>
          </p:cNvPr>
          <p:cNvSpPr txBox="1">
            <a:spLocks/>
          </p:cNvSpPr>
          <p:nvPr/>
        </p:nvSpPr>
        <p:spPr>
          <a:xfrm>
            <a:off x="-8546" y="0"/>
            <a:ext cx="12200546" cy="685800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3200" b="0" kern="0">
                <a:solidFill>
                  <a:srgbClr val="FFFFFF"/>
                </a:solidFill>
                <a:latin typeface="Futura Md BT" panose="020B0602020204020303" pitchFamily="34" charset="0"/>
              </a:rPr>
              <a:t>Untersuchungen von Altlastenstandorten – Kreditgenehmigung </a:t>
            </a:r>
            <a:endParaRPr kumimoji="0" lang="de-CH" sz="3200" b="0" i="0" u="none" strike="noStrike" kern="0" cap="none" spc="0" normalizeH="0" baseline="0" noProof="0">
              <a:ln>
                <a:noFill/>
              </a:ln>
              <a:solidFill>
                <a:srgbClr val="FFFFFF"/>
              </a:solidFill>
              <a:effectLst/>
              <a:uLnTx/>
              <a:uFillTx/>
              <a:latin typeface="Futura Md BT" panose="020B0602020204020303" pitchFamily="34" charset="0"/>
            </a:endParaRPr>
          </a:p>
        </p:txBody>
      </p:sp>
    </p:spTree>
    <p:extLst>
      <p:ext uri="{BB962C8B-B14F-4D97-AF65-F5344CB8AC3E}">
        <p14:creationId xmlns:p14="http://schemas.microsoft.com/office/powerpoint/2010/main" val="3305565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42</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Untersuchungen von Altlastenstandorten</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Ausgangslage</a:t>
            </a:r>
          </a:p>
          <a:p>
            <a:pPr marL="539115" lvl="1" indent="-267970">
              <a:buFont typeface="Arial" panose="020B0604020202020204" pitchFamily="34" charset="0"/>
              <a:buChar char="•"/>
            </a:pPr>
            <a:r>
              <a:rPr lang="de-CH" sz="2200" kern="0">
                <a:latin typeface="Futura Bk BT"/>
              </a:rPr>
              <a:t>Kantonales Gesetz über belastete Standorte (</a:t>
            </a:r>
            <a:r>
              <a:rPr lang="de-CH" sz="2200" kern="0" err="1">
                <a:latin typeface="Futura Bk BT"/>
              </a:rPr>
              <a:t>AltlastG</a:t>
            </a:r>
            <a:r>
              <a:rPr lang="de-CH" sz="2200" kern="0">
                <a:latin typeface="Futura Bk BT"/>
              </a:rPr>
              <a:t>) seit 2011 in Kraft, klärt die Anwendungsmodalitäten des Bundesrechts</a:t>
            </a:r>
          </a:p>
          <a:p>
            <a:pPr marL="539115" lvl="1" indent="-267970">
              <a:buFont typeface="Arial" panose="020B0604020202020204" pitchFamily="34" charset="0"/>
              <a:buChar char="•"/>
            </a:pPr>
            <a:r>
              <a:rPr lang="de-CH" sz="2200" kern="0">
                <a:latin typeface="Futura Bk BT"/>
              </a:rPr>
              <a:t>belastete Sektoren (z. B. Deponie) oder Fläche, auf der Aktivitäten stattgefunden haben, welche ein Verschmutzungsrisiko bergen (z. B. Tankstelle oder Holzimprägnierungsbetrieb), sind zu untersuchen</a:t>
            </a:r>
          </a:p>
          <a:p>
            <a:pPr marL="539115" lvl="1" indent="-267970">
              <a:buFont typeface="Arial" panose="020B0604020202020204" pitchFamily="34" charset="0"/>
              <a:buChar char="•"/>
            </a:pPr>
            <a:r>
              <a:rPr lang="de-CH" sz="2200" kern="0">
                <a:latin typeface="Futura Bk BT"/>
              </a:rPr>
              <a:t>Gemeinde Tafers hat 3 Deponien und 1 Schiessstand zu untersuchen</a:t>
            </a:r>
          </a:p>
          <a:p>
            <a:pPr marL="875665" lvl="2" indent="-342900">
              <a:buFont typeface="Wingdings" panose="05000000000000000000" pitchFamily="2" charset="2"/>
              <a:buChar char="Ø"/>
            </a:pPr>
            <a:r>
              <a:rPr lang="de-CH" sz="2200" kern="0">
                <a:latin typeface="Futura Bk BT"/>
              </a:rPr>
              <a:t>Deponien </a:t>
            </a:r>
            <a:r>
              <a:rPr lang="de-CH" sz="2200" kern="0" err="1">
                <a:latin typeface="Futura Bk BT"/>
              </a:rPr>
              <a:t>Lerchenzelg</a:t>
            </a:r>
            <a:r>
              <a:rPr lang="de-CH" sz="2200" kern="0">
                <a:latin typeface="Futura Bk BT"/>
              </a:rPr>
              <a:t> in Tafers / </a:t>
            </a:r>
            <a:r>
              <a:rPr lang="de-CH" sz="2200" kern="0" err="1">
                <a:latin typeface="Futura Bk BT"/>
              </a:rPr>
              <a:t>Thürler</a:t>
            </a:r>
            <a:r>
              <a:rPr lang="de-CH" sz="2200" kern="0">
                <a:latin typeface="Futura Bk BT"/>
              </a:rPr>
              <a:t> und Steinacher in Alterswil</a:t>
            </a:r>
          </a:p>
          <a:p>
            <a:pPr marL="875665" lvl="2" indent="-342900">
              <a:buFont typeface="Wingdings" panose="05000000000000000000" pitchFamily="2" charset="2"/>
              <a:buChar char="Ø"/>
            </a:pPr>
            <a:r>
              <a:rPr lang="de-CH" sz="2200" kern="0">
                <a:latin typeface="Futura Bk BT"/>
              </a:rPr>
              <a:t>300m-Schiessstand Oberholz Tafers</a:t>
            </a:r>
          </a:p>
          <a:p>
            <a:pPr marL="539115" lvl="1" indent="-267970">
              <a:buFont typeface="Arial" panose="020B0604020202020204" pitchFamily="34" charset="0"/>
              <a:buChar char="•"/>
            </a:pPr>
            <a:r>
              <a:rPr lang="de-CH" sz="2200" kern="0">
                <a:latin typeface="Futura Bk BT"/>
              </a:rPr>
              <a:t>Amt für Umwelt koordiniert Verfahren und entscheidet je nach Ergebnis der Untersuchungen über weitere Schritte</a:t>
            </a:r>
          </a:p>
          <a:p>
            <a:pPr marL="875665" lvl="2" indent="-342900">
              <a:buFont typeface="Wingdings" panose="05000000000000000000" pitchFamily="2" charset="2"/>
              <a:buChar char="Ø"/>
            </a:pPr>
            <a:r>
              <a:rPr lang="de-CH" sz="2200" kern="0">
                <a:latin typeface="Futura Bk BT"/>
              </a:rPr>
              <a:t>Überwachung, Sanierung, usw.</a:t>
            </a:r>
          </a:p>
          <a:p>
            <a:pPr marL="800735" lvl="2" indent="-267970">
              <a:buFont typeface="Arial" panose="020B0604020202020204" pitchFamily="34" charset="0"/>
              <a:buChar char="•"/>
            </a:pPr>
            <a:endParaRPr lang="de-CH" sz="2200" kern="0">
              <a:latin typeface="Futura Bk BT"/>
            </a:endParaRPr>
          </a:p>
          <a:p>
            <a:pPr marL="539115" lvl="1" indent="-267970">
              <a:buFont typeface="Arial" panose="020B0604020202020204" pitchFamily="34" charset="0"/>
              <a:buChar char="•"/>
            </a:pPr>
            <a:endParaRPr lang="de-CH" sz="2200" kern="0">
              <a:latin typeface="Futura Bk BT" panose="020B0502020204020303" pitchFamily="34" charset="0"/>
            </a:endParaRP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1975792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43</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Untersuchungen von Altlastenstandorten</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Finanzierung</a:t>
            </a:r>
          </a:p>
          <a:p>
            <a:pPr marL="539115" lvl="1" indent="-267970">
              <a:buFont typeface="Arial" panose="020B0604020202020204" pitchFamily="34" charset="0"/>
              <a:buChar char="•"/>
            </a:pPr>
            <a:r>
              <a:rPr lang="de-CH" sz="2200" kern="0">
                <a:latin typeface="Futura Bk BT"/>
              </a:rPr>
              <a:t>Folgekosten von CHF 9’500.</a:t>
            </a:r>
            <a:r>
              <a:rPr lang="de-CH" sz="2000">
                <a:latin typeface="Futura Bk BT" panose="020B0502020204020303" pitchFamily="34" charset="0"/>
                <a:ea typeface="Calibri" panose="020F0502020204030204" pitchFamily="34" charset="0"/>
                <a:cs typeface="Times New Roman" panose="02020603050405020304" pitchFamily="18" charset="0"/>
              </a:rPr>
              <a:t>–</a:t>
            </a:r>
            <a:r>
              <a:rPr lang="de-CH" sz="2200" kern="0">
                <a:latin typeface="Futura Bk BT"/>
              </a:rPr>
              <a:t> pro Jahr</a:t>
            </a:r>
          </a:p>
          <a:p>
            <a:pPr marL="539115" lvl="1" indent="-267970">
              <a:buFont typeface="Arial" panose="020B0604020202020204" pitchFamily="34" charset="0"/>
              <a:buChar char="•"/>
            </a:pPr>
            <a:r>
              <a:rPr lang="de-CH" sz="2200" kern="0">
                <a:latin typeface="Futura Bk BT"/>
              </a:rPr>
              <a:t>Finanzierung erfolgt durch eigene Mittel oder ein Darlehen</a:t>
            </a:r>
          </a:p>
          <a:p>
            <a:pPr marL="539115" lvl="1" indent="-267970">
              <a:buFont typeface="Arial" panose="020B0604020202020204" pitchFamily="34" charset="0"/>
              <a:buChar char="•"/>
            </a:pPr>
            <a:r>
              <a:rPr lang="de-CH" sz="2200" b="0" kern="0">
                <a:latin typeface="Futura Bk BT"/>
              </a:rPr>
              <a:t>Kredit von CHF </a:t>
            </a:r>
            <a:r>
              <a:rPr lang="de-CH" sz="2200" kern="0">
                <a:latin typeface="Futura Bk BT"/>
              </a:rPr>
              <a:t>19</a:t>
            </a:r>
            <a:r>
              <a:rPr lang="de-CH" sz="2200" b="0" kern="0">
                <a:latin typeface="Futura Bk BT"/>
              </a:rPr>
              <a:t>0’000.</a:t>
            </a:r>
            <a:r>
              <a:rPr lang="de-CH" sz="2000">
                <a:latin typeface="Futura Bk BT" panose="020B0502020204020303" pitchFamily="34" charset="0"/>
                <a:ea typeface="Calibri" panose="020F0502020204030204" pitchFamily="34" charset="0"/>
                <a:cs typeface="Times New Roman" panose="02020603050405020304" pitchFamily="18" charset="0"/>
              </a:rPr>
              <a:t>–</a:t>
            </a:r>
            <a:r>
              <a:rPr lang="de-CH" sz="2200" b="0" kern="0">
                <a:latin typeface="Futura Bk BT"/>
              </a:rPr>
              <a:t> nötig</a:t>
            </a:r>
            <a:endParaRPr lang="de-CH" sz="2200" b="0" kern="0">
              <a:latin typeface="Futura Bk BT" panose="020B0502020204020303" pitchFamily="34" charset="0"/>
            </a:endParaRPr>
          </a:p>
        </p:txBody>
      </p:sp>
      <p:pic>
        <p:nvPicPr>
          <p:cNvPr id="3" name="Grafik 2">
            <a:extLst>
              <a:ext uri="{FF2B5EF4-FFF2-40B4-BE49-F238E27FC236}">
                <a16:creationId xmlns:a16="http://schemas.microsoft.com/office/drawing/2014/main" id="{206EF6C3-8E24-3D02-34D3-7E13F8D22A3F}"/>
              </a:ext>
            </a:extLst>
          </p:cNvPr>
          <p:cNvPicPr>
            <a:picLocks noChangeAspect="1"/>
          </p:cNvPicPr>
          <p:nvPr/>
        </p:nvPicPr>
        <p:blipFill rotWithShape="1">
          <a:blip r:embed="rId3">
            <a:extLst>
              <a:ext uri="{28A0092B-C50C-407E-A947-70E740481C1C}">
                <a14:useLocalDpi xmlns:a14="http://schemas.microsoft.com/office/drawing/2010/main" val="0"/>
              </a:ext>
            </a:extLst>
          </a:blip>
          <a:srcRect t="20717" b="22314"/>
          <a:stretch/>
        </p:blipFill>
        <p:spPr>
          <a:xfrm>
            <a:off x="-8546" y="5028703"/>
            <a:ext cx="4265451" cy="1620000"/>
          </a:xfrm>
          <a:prstGeom prst="rect">
            <a:avLst/>
          </a:prstGeom>
        </p:spPr>
      </p:pic>
    </p:spTree>
    <p:extLst>
      <p:ext uri="{BB962C8B-B14F-4D97-AF65-F5344CB8AC3E}">
        <p14:creationId xmlns:p14="http://schemas.microsoft.com/office/powerpoint/2010/main" val="3903648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44</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a:defRPr/>
            </a:pP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a:p>
            <a:pPr>
              <a:defRPr/>
            </a:pPr>
            <a:r>
              <a:rPr kumimoji="0" lang="de-CH" sz="2400" b="0" i="0" u="none" strike="noStrike" kern="0" cap="none" spc="0" normalizeH="0" baseline="0" noProof="0">
                <a:ln>
                  <a:noFill/>
                </a:ln>
                <a:solidFill>
                  <a:srgbClr val="FFFFFF"/>
                </a:solidFill>
                <a:effectLst/>
                <a:uLnTx/>
                <a:uFillTx/>
                <a:latin typeface="Futura Md BT" panose="020B0602020204020303" pitchFamily="34" charset="0"/>
              </a:rPr>
              <a:t>Untersuchungen von Altlastenstandorten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C91121F4-1424-4191-81BA-FCFAA63FAB75}"/>
              </a:ext>
            </a:extLst>
          </p:cNvPr>
          <p:cNvSpPr txBox="1">
            <a:spLocks noChangeArrowheads="1"/>
          </p:cNvSpPr>
          <p:nvPr/>
        </p:nvSpPr>
        <p:spPr>
          <a:xfrm>
            <a:off x="1671117" y="3148649"/>
            <a:ext cx="9131893" cy="1742947"/>
          </a:xfrm>
          <a:prstGeom prst="rect">
            <a:avLst/>
          </a:prstGeom>
          <a:noFill/>
          <a:ln w="38100">
            <a:solidFill>
              <a:srgbClr val="C00000"/>
            </a:solidFill>
          </a:ln>
        </p:spPr>
        <p:txBody>
          <a:bodyPr/>
          <a:lstStyle>
            <a:defPPr>
              <a:defRPr lang="de-DE"/>
            </a:defPPr>
            <a:lvl1pPr marL="269868" indent="-269868" fontAlgn="base">
              <a:lnSpc>
                <a:spcPts val="2800"/>
              </a:lnSpc>
              <a:spcBef>
                <a:spcPts val="1500"/>
              </a:spcBef>
              <a:spcAft>
                <a:spcPct val="0"/>
              </a:spcAft>
              <a:buClr>
                <a:schemeClr val="hlink"/>
              </a:buClr>
              <a:buFont typeface="Arial" charset="0"/>
              <a:buChar char="_"/>
              <a:defRPr sz="2200"/>
            </a:lvl1pPr>
            <a:lvl2pPr marL="271456" lvl="1" indent="0" fontAlgn="base">
              <a:lnSpc>
                <a:spcPts val="2400"/>
              </a:lnSpc>
              <a:spcBef>
                <a:spcPts val="1000"/>
              </a:spcBef>
              <a:spcAft>
                <a:spcPct val="0"/>
              </a:spcAft>
              <a:buClr>
                <a:schemeClr val="hlink"/>
              </a:buClr>
              <a:buFont typeface="Arial" charset="0"/>
              <a:buNone/>
              <a:defRPr sz="2200" b="1" kern="0">
                <a:latin typeface="Futura Bk BT" panose="020B0502020204020303" pitchFamily="34" charset="0"/>
              </a:defRPr>
            </a:lvl2pPr>
            <a:lvl3pPr marL="801668" indent="-260344" fontAlgn="base">
              <a:lnSpc>
                <a:spcPts val="2400"/>
              </a:lnSpc>
              <a:spcBef>
                <a:spcPts val="1000"/>
              </a:spcBef>
              <a:spcAft>
                <a:spcPct val="0"/>
              </a:spcAft>
              <a:buClr>
                <a:schemeClr val="hlink"/>
              </a:buClr>
              <a:buFont typeface="Arial" charset="0"/>
              <a:buChar char="_"/>
            </a:lvl3pPr>
            <a:lvl4pPr marL="1600160" indent="-228594" fontAlgn="base">
              <a:spcBef>
                <a:spcPct val="20000"/>
              </a:spcBef>
              <a:spcAft>
                <a:spcPct val="0"/>
              </a:spcAft>
              <a:buClr>
                <a:schemeClr val="hlink"/>
              </a:buClr>
              <a:buFont typeface="Arial" charset="0"/>
              <a:buChar char="_"/>
              <a:defRPr sz="2000"/>
            </a:lvl4pPr>
            <a:lvl5pPr marL="2057349" indent="-228594" fontAlgn="base">
              <a:spcBef>
                <a:spcPct val="20000"/>
              </a:spcBef>
              <a:spcAft>
                <a:spcPct val="0"/>
              </a:spcAft>
              <a:buClr>
                <a:schemeClr val="hlink"/>
              </a:buClr>
              <a:buFont typeface="Arial" charset="0"/>
              <a:buChar char="_"/>
              <a:defRPr sz="2000"/>
            </a:lvl5pPr>
            <a:lvl6pPr marL="2514537" indent="-228594" fontAlgn="base">
              <a:spcBef>
                <a:spcPct val="20000"/>
              </a:spcBef>
              <a:spcAft>
                <a:spcPct val="0"/>
              </a:spcAft>
              <a:buClr>
                <a:schemeClr val="hlink"/>
              </a:buClr>
              <a:buFont typeface="Arial" charset="0"/>
              <a:buChar char="_"/>
              <a:defRPr sz="2000"/>
            </a:lvl6pPr>
            <a:lvl7pPr marL="2971726" indent="-228594" fontAlgn="base">
              <a:spcBef>
                <a:spcPct val="20000"/>
              </a:spcBef>
              <a:spcAft>
                <a:spcPct val="0"/>
              </a:spcAft>
              <a:buClr>
                <a:schemeClr val="hlink"/>
              </a:buClr>
              <a:buFont typeface="Arial" charset="0"/>
              <a:buChar char="_"/>
              <a:defRPr sz="2000"/>
            </a:lvl7pPr>
            <a:lvl8pPr marL="3428914" indent="-228594" fontAlgn="base">
              <a:spcBef>
                <a:spcPct val="20000"/>
              </a:spcBef>
              <a:spcAft>
                <a:spcPct val="0"/>
              </a:spcAft>
              <a:buClr>
                <a:schemeClr val="hlink"/>
              </a:buClr>
              <a:buFont typeface="Arial" charset="0"/>
              <a:buChar char="_"/>
              <a:defRPr sz="2000"/>
            </a:lvl8pPr>
            <a:lvl9pPr marL="3886103" indent="-228594" fontAlgn="base">
              <a:spcBef>
                <a:spcPct val="20000"/>
              </a:spcBef>
              <a:spcAft>
                <a:spcPct val="0"/>
              </a:spcAft>
              <a:buClr>
                <a:schemeClr val="hlink"/>
              </a:buClr>
              <a:buFont typeface="Arial" charset="0"/>
              <a:buChar char="_"/>
              <a:defRPr sz="2000"/>
            </a:lvl9pPr>
          </a:lstStyle>
          <a:p>
            <a:pPr lvl="1"/>
            <a:r>
              <a:rPr lang="de-CH" b="0">
                <a:latin typeface="Futura Md BT" panose="020B0602020204020303" pitchFamily="34" charset="0"/>
              </a:rPr>
              <a:t>Antrag des Gemeinderats</a:t>
            </a:r>
          </a:p>
          <a:p>
            <a:pPr lvl="1"/>
            <a:r>
              <a:rPr lang="de-CH" b="0"/>
              <a:t>Der Gemeinderat beantragt der Gemeindeversammlung, der Untersuchung der Deponien und des Schiesstandes Oberholz zuzustimmen und einen Kredit in der Höhe von CHF 190'000.– zu bewilligen.</a:t>
            </a:r>
          </a:p>
          <a:p>
            <a:pPr lvl="1"/>
            <a:endParaRPr lang="de-CH"/>
          </a:p>
          <a:p>
            <a:pPr lvl="1"/>
            <a:endParaRPr lang="de-CH"/>
          </a:p>
        </p:txBody>
      </p:sp>
      <p:sp>
        <p:nvSpPr>
          <p:cNvPr id="10" name="Rectangle 3">
            <a:extLst>
              <a:ext uri="{FF2B5EF4-FFF2-40B4-BE49-F238E27FC236}">
                <a16:creationId xmlns:a16="http://schemas.microsoft.com/office/drawing/2014/main" id="{1B691ED2-7DFF-4C1B-A730-5E1658D9E74B}"/>
              </a:ext>
            </a:extLst>
          </p:cNvPr>
          <p:cNvSpPr txBox="1">
            <a:spLocks noChangeArrowheads="1"/>
          </p:cNvSpPr>
          <p:nvPr/>
        </p:nvSpPr>
        <p:spPr>
          <a:xfrm>
            <a:off x="1671117" y="1694510"/>
            <a:ext cx="9131893" cy="369819"/>
          </a:xfrm>
          <a:prstGeom prst="rect">
            <a:avLst/>
          </a:prstGeom>
          <a:noFill/>
          <a:ln w="38100">
            <a:solidFill>
              <a:srgbClr val="C00000"/>
            </a:solidFill>
          </a:ln>
        </p:spPr>
        <p:txBody>
          <a:bodyPr/>
          <a:lstStyle>
            <a:defPPr>
              <a:defRPr lang="de-DE"/>
            </a:defPPr>
            <a:lvl1pPr marL="269868" indent="-269868" fontAlgn="base">
              <a:lnSpc>
                <a:spcPts val="2800"/>
              </a:lnSpc>
              <a:spcBef>
                <a:spcPts val="1500"/>
              </a:spcBef>
              <a:spcAft>
                <a:spcPct val="0"/>
              </a:spcAft>
              <a:buClr>
                <a:schemeClr val="hlink"/>
              </a:buClr>
              <a:buFont typeface="Arial" charset="0"/>
              <a:buChar char="_"/>
              <a:defRPr sz="2200"/>
            </a:lvl1pPr>
            <a:lvl2pPr marL="271456" lvl="1" indent="0" fontAlgn="base">
              <a:lnSpc>
                <a:spcPts val="2400"/>
              </a:lnSpc>
              <a:spcBef>
                <a:spcPts val="1000"/>
              </a:spcBef>
              <a:spcAft>
                <a:spcPct val="0"/>
              </a:spcAft>
              <a:buClr>
                <a:schemeClr val="hlink"/>
              </a:buClr>
              <a:buFont typeface="Arial" charset="0"/>
              <a:buNone/>
              <a:defRPr sz="2200" b="1" kern="0">
                <a:latin typeface="Futura Bk BT" panose="020B0502020204020303" pitchFamily="34" charset="0"/>
              </a:defRPr>
            </a:lvl2pPr>
            <a:lvl3pPr marL="801668" indent="-260344" fontAlgn="base">
              <a:lnSpc>
                <a:spcPts val="2400"/>
              </a:lnSpc>
              <a:spcBef>
                <a:spcPts val="1000"/>
              </a:spcBef>
              <a:spcAft>
                <a:spcPct val="0"/>
              </a:spcAft>
              <a:buClr>
                <a:schemeClr val="hlink"/>
              </a:buClr>
              <a:buFont typeface="Arial" charset="0"/>
              <a:buChar char="_"/>
            </a:lvl3pPr>
            <a:lvl4pPr marL="1600160" indent="-228594" fontAlgn="base">
              <a:spcBef>
                <a:spcPct val="20000"/>
              </a:spcBef>
              <a:spcAft>
                <a:spcPct val="0"/>
              </a:spcAft>
              <a:buClr>
                <a:schemeClr val="hlink"/>
              </a:buClr>
              <a:buFont typeface="Arial" charset="0"/>
              <a:buChar char="_"/>
              <a:defRPr sz="2000"/>
            </a:lvl4pPr>
            <a:lvl5pPr marL="2057349" indent="-228594" fontAlgn="base">
              <a:spcBef>
                <a:spcPct val="20000"/>
              </a:spcBef>
              <a:spcAft>
                <a:spcPct val="0"/>
              </a:spcAft>
              <a:buClr>
                <a:schemeClr val="hlink"/>
              </a:buClr>
              <a:buFont typeface="Arial" charset="0"/>
              <a:buChar char="_"/>
              <a:defRPr sz="2000"/>
            </a:lvl5pPr>
            <a:lvl6pPr marL="2514537" indent="-228594" fontAlgn="base">
              <a:spcBef>
                <a:spcPct val="20000"/>
              </a:spcBef>
              <a:spcAft>
                <a:spcPct val="0"/>
              </a:spcAft>
              <a:buClr>
                <a:schemeClr val="hlink"/>
              </a:buClr>
              <a:buFont typeface="Arial" charset="0"/>
              <a:buChar char="_"/>
              <a:defRPr sz="2000"/>
            </a:lvl6pPr>
            <a:lvl7pPr marL="2971726" indent="-228594" fontAlgn="base">
              <a:spcBef>
                <a:spcPct val="20000"/>
              </a:spcBef>
              <a:spcAft>
                <a:spcPct val="0"/>
              </a:spcAft>
              <a:buClr>
                <a:schemeClr val="hlink"/>
              </a:buClr>
              <a:buFont typeface="Arial" charset="0"/>
              <a:buChar char="_"/>
              <a:defRPr sz="2000"/>
            </a:lvl7pPr>
            <a:lvl8pPr marL="3428914" indent="-228594" fontAlgn="base">
              <a:spcBef>
                <a:spcPct val="20000"/>
              </a:spcBef>
              <a:spcAft>
                <a:spcPct val="0"/>
              </a:spcAft>
              <a:buClr>
                <a:schemeClr val="hlink"/>
              </a:buClr>
              <a:buFont typeface="Arial" charset="0"/>
              <a:buChar char="_"/>
              <a:defRPr sz="2000"/>
            </a:lvl8pPr>
            <a:lvl9pPr marL="3886103" indent="-228594" fontAlgn="base">
              <a:spcBef>
                <a:spcPct val="20000"/>
              </a:spcBef>
              <a:spcAft>
                <a:spcPct val="0"/>
              </a:spcAft>
              <a:buClr>
                <a:schemeClr val="hlink"/>
              </a:buClr>
              <a:buFont typeface="Arial" charset="0"/>
              <a:buChar char="_"/>
              <a:defRPr sz="2000"/>
            </a:lvl9pPr>
          </a:lstStyle>
          <a:p>
            <a:pPr lvl="1"/>
            <a:r>
              <a:rPr lang="de-CH" b="0">
                <a:latin typeface="Futura Md BT" panose="020B0602020204020303" pitchFamily="34" charset="0"/>
              </a:rPr>
              <a:t>Bericht der Finanzkommission</a:t>
            </a:r>
          </a:p>
          <a:p>
            <a:pPr lvl="1"/>
            <a:endParaRPr lang="de-CH"/>
          </a:p>
        </p:txBody>
      </p:sp>
    </p:spTree>
    <p:extLst>
      <p:ext uri="{BB962C8B-B14F-4D97-AF65-F5344CB8AC3E}">
        <p14:creationId xmlns:p14="http://schemas.microsoft.com/office/powerpoint/2010/main" val="37824346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AB32D5D8-8691-4E5A-8C1B-DB8FC820C22B}"/>
              </a:ext>
            </a:extLst>
          </p:cNvPr>
          <p:cNvSpPr txBox="1">
            <a:spLocks/>
          </p:cNvSpPr>
          <p:nvPr/>
        </p:nvSpPr>
        <p:spPr>
          <a:xfrm>
            <a:off x="-8546" y="0"/>
            <a:ext cx="12200546" cy="685800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algn="ctr">
              <a:defRPr/>
            </a:pPr>
            <a:r>
              <a:rPr lang="de-CH" sz="3200" b="0" kern="0">
                <a:solidFill>
                  <a:srgbClr val="FFFFFF"/>
                </a:solidFill>
                <a:latin typeface="Futura Md BT" panose="020B0602020204020303" pitchFamily="34" charset="0"/>
              </a:rPr>
              <a:t>Sanierung Tartanbahnen Alterswil / St. Antoni – Kreditgenehmigung </a:t>
            </a:r>
            <a:endParaRPr kumimoji="0" lang="de-CH" sz="3200" b="0" i="0" u="none" strike="noStrike" kern="0" cap="none" spc="0" normalizeH="0" baseline="0" noProof="0">
              <a:ln>
                <a:noFill/>
              </a:ln>
              <a:solidFill>
                <a:srgbClr val="FFFFFF"/>
              </a:solidFill>
              <a:effectLst/>
              <a:uLnTx/>
              <a:uFillTx/>
              <a:latin typeface="Futura Md BT" panose="020B0602020204020303" pitchFamily="34" charset="0"/>
            </a:endParaRPr>
          </a:p>
        </p:txBody>
      </p:sp>
    </p:spTree>
    <p:extLst>
      <p:ext uri="{BB962C8B-B14F-4D97-AF65-F5344CB8AC3E}">
        <p14:creationId xmlns:p14="http://schemas.microsoft.com/office/powerpoint/2010/main" val="22284113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46</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2000" b="0" kern="0">
                <a:solidFill>
                  <a:srgbClr val="FFFFFF"/>
                </a:solidFill>
                <a:latin typeface="Futura Md BT" panose="020B0602020204020303" pitchFamily="34" charset="0"/>
              </a:rPr>
              <a:t>Sanierung Tartanbahnen Alterswil / St. Antoni</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Ausgangslage – Ortsteil Alterswil</a:t>
            </a:r>
          </a:p>
          <a:p>
            <a:pPr marL="539115" lvl="1" indent="-267970">
              <a:buFont typeface="Arial" panose="020B0604020202020204" pitchFamily="34" charset="0"/>
              <a:buChar char="•"/>
            </a:pPr>
            <a:r>
              <a:rPr lang="de-CH" sz="2200" b="0" kern="0">
                <a:latin typeface="Futura Bk BT" panose="020B0502020204020303" pitchFamily="34" charset="0"/>
              </a:rPr>
              <a:t>Tartanbahn mit vielen Reparaturstellen und Beschädigungen</a:t>
            </a:r>
          </a:p>
          <a:p>
            <a:pPr marL="539115" lvl="1" indent="-267970">
              <a:buFont typeface="Arial" panose="020B0604020202020204" pitchFamily="34" charset="0"/>
              <a:buChar char="•"/>
            </a:pPr>
            <a:r>
              <a:rPr lang="de-CH" sz="2200" b="0" kern="0">
                <a:latin typeface="Futura Bk BT" panose="020B0502020204020303" pitchFamily="34" charset="0"/>
              </a:rPr>
              <a:t>Gesamte Fläche von 1'550 m2 ist zu sanieren</a:t>
            </a:r>
          </a:p>
          <a:p>
            <a:pPr marL="539115" lvl="1" indent="-267970">
              <a:buFont typeface="Arial" panose="020B0604020202020204" pitchFamily="34" charset="0"/>
              <a:buChar char="•"/>
            </a:pPr>
            <a:r>
              <a:rPr lang="de-CH" sz="2200" kern="0">
                <a:latin typeface="Futura Bk BT" panose="020B0502020204020303" pitchFamily="34" charset="0"/>
              </a:rPr>
              <a:t>S</a:t>
            </a:r>
            <a:r>
              <a:rPr lang="de-CH" sz="2200" b="0" kern="0">
                <a:latin typeface="Futura Bk BT" panose="020B0502020204020303" pitchFamily="34" charset="0"/>
              </a:rPr>
              <a:t>ickerfähige Verbundsteine beim Geräteraum/Start 100-Meter-Sprintbahn</a:t>
            </a:r>
          </a:p>
          <a:p>
            <a:pPr marL="539115" lvl="1" indent="-267970">
              <a:buFont typeface="Arial" panose="020B0604020202020204" pitchFamily="34" charset="0"/>
              <a:buChar char="•"/>
            </a:pPr>
            <a:endParaRPr lang="de-CH" sz="2200" b="0" kern="0">
              <a:latin typeface="Futura Bk BT" panose="020B0502020204020303" pitchFamily="34" charset="0"/>
            </a:endParaRPr>
          </a:p>
        </p:txBody>
      </p:sp>
    </p:spTree>
    <p:extLst>
      <p:ext uri="{BB962C8B-B14F-4D97-AF65-F5344CB8AC3E}">
        <p14:creationId xmlns:p14="http://schemas.microsoft.com/office/powerpoint/2010/main" val="18974619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66AFD9F-0AA5-A7BA-86EB-E463D12380A2}"/>
              </a:ext>
            </a:extLst>
          </p:cNvPr>
          <p:cNvSpPr>
            <a:spLocks noGrp="1"/>
          </p:cNvSpPr>
          <p:nvPr>
            <p:ph idx="1"/>
          </p:nvPr>
        </p:nvSpPr>
        <p:spPr/>
        <p:txBody>
          <a:bodyPr/>
          <a:lstStyle/>
          <a:p>
            <a:r>
              <a:rPr lang="de-DE"/>
              <a:t>Alterswil</a:t>
            </a:r>
            <a:endParaRPr lang="de-CH"/>
          </a:p>
        </p:txBody>
      </p:sp>
      <p:pic>
        <p:nvPicPr>
          <p:cNvPr id="5" name="Grafik 4" descr="Ein Bild, das draußen, Gelände, Himmel, Gras enthält.&#10;&#10;Automatisch generierte Beschreibung">
            <a:extLst>
              <a:ext uri="{FF2B5EF4-FFF2-40B4-BE49-F238E27FC236}">
                <a16:creationId xmlns:a16="http://schemas.microsoft.com/office/drawing/2014/main" id="{486248AC-8353-9A6F-C8E8-2F7076507C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3832" y="4499418"/>
            <a:ext cx="2496185" cy="2265680"/>
          </a:xfrm>
          <a:prstGeom prst="rect">
            <a:avLst/>
          </a:prstGeom>
          <a:noFill/>
        </p:spPr>
      </p:pic>
      <p:pic>
        <p:nvPicPr>
          <p:cNvPr id="6" name="Grafik 5" descr="Ein Bild, das Karte, Screenshot, Gras, Text enthält.&#10;&#10;Automatisch generierte Beschreibung">
            <a:extLst>
              <a:ext uri="{FF2B5EF4-FFF2-40B4-BE49-F238E27FC236}">
                <a16:creationId xmlns:a16="http://schemas.microsoft.com/office/drawing/2014/main" id="{5794956B-7A4E-8FE2-F07A-303F99C3578D}"/>
              </a:ext>
            </a:extLst>
          </p:cNvPr>
          <p:cNvPicPr>
            <a:picLocks noChangeAspect="1"/>
          </p:cNvPicPr>
          <p:nvPr/>
        </p:nvPicPr>
        <p:blipFill>
          <a:blip r:embed="rId3">
            <a:extLst>
              <a:ext uri="{28A0092B-C50C-407E-A947-70E740481C1C}">
                <a14:useLocalDpi xmlns:a14="http://schemas.microsoft.com/office/drawing/2010/main" val="0"/>
              </a:ext>
            </a:extLst>
          </a:blip>
          <a:srcRect l="15636" t="17574" r="16367" b="10797"/>
          <a:stretch>
            <a:fillRect/>
          </a:stretch>
        </p:blipFill>
        <p:spPr bwMode="auto">
          <a:xfrm>
            <a:off x="3161982" y="1845118"/>
            <a:ext cx="3307715" cy="4932045"/>
          </a:xfrm>
          <a:prstGeom prst="rect">
            <a:avLst/>
          </a:prstGeom>
          <a:noFill/>
        </p:spPr>
      </p:pic>
      <p:pic>
        <p:nvPicPr>
          <p:cNvPr id="7" name="Grafik 6" descr="Ein Bild, das Gelände, draußen, Gerichtshof, Tennis enthält.&#10;&#10;Automatisch generierte Beschreibung">
            <a:extLst>
              <a:ext uri="{FF2B5EF4-FFF2-40B4-BE49-F238E27FC236}">
                <a16:creationId xmlns:a16="http://schemas.microsoft.com/office/drawing/2014/main" id="{AF0298FC-C22B-9F10-C4F5-63256DA969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5577" y="1851468"/>
            <a:ext cx="2504440" cy="2567940"/>
          </a:xfrm>
          <a:prstGeom prst="rect">
            <a:avLst/>
          </a:prstGeom>
          <a:noFill/>
        </p:spPr>
      </p:pic>
      <p:sp>
        <p:nvSpPr>
          <p:cNvPr id="8" name="Titel 6">
            <a:extLst>
              <a:ext uri="{FF2B5EF4-FFF2-40B4-BE49-F238E27FC236}">
                <a16:creationId xmlns:a16="http://schemas.microsoft.com/office/drawing/2014/main" id="{79725A7E-DBF3-7046-3716-3A9ED9780822}"/>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2000" b="0" kern="0">
                <a:solidFill>
                  <a:srgbClr val="FFFFFF"/>
                </a:solidFill>
                <a:latin typeface="Futura Md BT" panose="020B0602020204020303" pitchFamily="34" charset="0"/>
              </a:rPr>
              <a:t>Sanierung Tartanbahnen Alterswil / St. Antoni</a:t>
            </a:r>
          </a:p>
        </p:txBody>
      </p:sp>
    </p:spTree>
    <p:extLst>
      <p:ext uri="{BB962C8B-B14F-4D97-AF65-F5344CB8AC3E}">
        <p14:creationId xmlns:p14="http://schemas.microsoft.com/office/powerpoint/2010/main" val="2750530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48</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2000" b="0" kern="0">
                <a:solidFill>
                  <a:srgbClr val="FFFFFF"/>
                </a:solidFill>
                <a:latin typeface="Futura Md BT" panose="020B0602020204020303" pitchFamily="34" charset="0"/>
              </a:rPr>
              <a:t>Sanierung Tartanbahnen Alterswil / St. Antoni</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7544819" y="2770556"/>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Ausgangslage – Ortsteil St. Antoni</a:t>
            </a:r>
          </a:p>
          <a:p>
            <a:pPr marL="539115" lvl="1" indent="-267970">
              <a:buFont typeface="Arial" panose="020B0604020202020204" pitchFamily="34" charset="0"/>
              <a:buChar char="•"/>
            </a:pPr>
            <a:r>
              <a:rPr lang="de-CH" sz="2200" b="0" kern="0">
                <a:latin typeface="Futura Bk BT" panose="020B0502020204020303" pitchFamily="34" charset="0"/>
              </a:rPr>
              <a:t>Tartan-Spielfeld oberste Schicht stark abgenützt</a:t>
            </a:r>
          </a:p>
          <a:p>
            <a:pPr marL="539115" lvl="1" indent="-267970">
              <a:buFont typeface="Arial" panose="020B0604020202020204" pitchFamily="34" charset="0"/>
              <a:buChar char="•"/>
            </a:pPr>
            <a:r>
              <a:rPr lang="de-CH" sz="2200" b="0" kern="0">
                <a:latin typeface="Futura Bk BT" panose="020B0502020204020303" pitchFamily="34" charset="0"/>
              </a:rPr>
              <a:t>Sanierung von 670 m2 mit «</a:t>
            </a:r>
            <a:r>
              <a:rPr lang="de-CH" sz="2200" b="0" kern="0" err="1">
                <a:latin typeface="Futura Bk BT" panose="020B0502020204020303" pitchFamily="34" charset="0"/>
              </a:rPr>
              <a:t>Retopping</a:t>
            </a:r>
            <a:r>
              <a:rPr lang="de-CH" sz="2200" b="0" kern="0">
                <a:latin typeface="Futura Bk BT" panose="020B0502020204020303" pitchFamily="34" charset="0"/>
              </a:rPr>
              <a:t>» – neue oberste Schicht aufzutragen</a:t>
            </a:r>
          </a:p>
          <a:p>
            <a:pPr marL="539115" lvl="1" indent="-267970">
              <a:buFont typeface="Arial" panose="020B0604020202020204" pitchFamily="34" charset="0"/>
              <a:buChar char="•"/>
            </a:pPr>
            <a:r>
              <a:rPr lang="de-CH" sz="2200" kern="0">
                <a:latin typeface="Futura Bk BT" panose="020B0502020204020303" pitchFamily="34" charset="0"/>
              </a:rPr>
              <a:t>Verschmutzung der Springbahn 600 m2 – Reinigung mit Spezialmaschine</a:t>
            </a:r>
            <a:endParaRPr lang="de-CH" sz="2200" b="0" kern="0">
              <a:latin typeface="Futura Bk BT" panose="020B0502020204020303" pitchFamily="34" charset="0"/>
            </a:endParaRPr>
          </a:p>
        </p:txBody>
      </p:sp>
    </p:spTree>
    <p:extLst>
      <p:ext uri="{BB962C8B-B14F-4D97-AF65-F5344CB8AC3E}">
        <p14:creationId xmlns:p14="http://schemas.microsoft.com/office/powerpoint/2010/main" val="17056203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66AFD9F-0AA5-A7BA-86EB-E463D12380A2}"/>
              </a:ext>
            </a:extLst>
          </p:cNvPr>
          <p:cNvSpPr>
            <a:spLocks noGrp="1"/>
          </p:cNvSpPr>
          <p:nvPr>
            <p:ph idx="1"/>
          </p:nvPr>
        </p:nvSpPr>
        <p:spPr/>
        <p:txBody>
          <a:bodyPr/>
          <a:lstStyle/>
          <a:p>
            <a:r>
              <a:rPr lang="de-DE"/>
              <a:t>St. Antoni</a:t>
            </a:r>
            <a:endParaRPr lang="de-CH"/>
          </a:p>
        </p:txBody>
      </p:sp>
      <p:sp>
        <p:nvSpPr>
          <p:cNvPr id="8" name="Titel 6">
            <a:extLst>
              <a:ext uri="{FF2B5EF4-FFF2-40B4-BE49-F238E27FC236}">
                <a16:creationId xmlns:a16="http://schemas.microsoft.com/office/drawing/2014/main" id="{79725A7E-DBF3-7046-3716-3A9ED9780822}"/>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2000" b="0" kern="0">
                <a:solidFill>
                  <a:srgbClr val="FFFFFF"/>
                </a:solidFill>
                <a:latin typeface="Futura Md BT" panose="020B0602020204020303" pitchFamily="34" charset="0"/>
              </a:rPr>
              <a:t>Sanierung Tartanbahnen Alterswil / St. Antoni</a:t>
            </a:r>
          </a:p>
        </p:txBody>
      </p:sp>
      <p:pic>
        <p:nvPicPr>
          <p:cNvPr id="11" name="Grafik 10" descr="Ein Bild, das Braun, Hellbraun, Rost enthält.&#10;&#10;Automatisch generierte Beschreibung">
            <a:extLst>
              <a:ext uri="{FF2B5EF4-FFF2-40B4-BE49-F238E27FC236}">
                <a16:creationId xmlns:a16="http://schemas.microsoft.com/office/drawing/2014/main" id="{C9295FC4-943C-4F77-82F9-CE7CB6F20CA5}"/>
              </a:ext>
            </a:extLst>
          </p:cNvPr>
          <p:cNvPicPr>
            <a:picLocks noChangeAspect="1"/>
          </p:cNvPicPr>
          <p:nvPr/>
        </p:nvPicPr>
        <p:blipFill>
          <a:blip r:embed="rId2">
            <a:extLst>
              <a:ext uri="{28A0092B-C50C-407E-A947-70E740481C1C}">
                <a14:useLocalDpi xmlns:a14="http://schemas.microsoft.com/office/drawing/2010/main" val="0"/>
              </a:ext>
            </a:extLst>
          </a:blip>
          <a:srcRect t="13583"/>
          <a:stretch>
            <a:fillRect/>
          </a:stretch>
        </p:blipFill>
        <p:spPr bwMode="auto">
          <a:xfrm>
            <a:off x="7807960" y="1740517"/>
            <a:ext cx="1211580" cy="2842895"/>
          </a:xfrm>
          <a:prstGeom prst="rect">
            <a:avLst/>
          </a:prstGeom>
          <a:noFill/>
        </p:spPr>
      </p:pic>
      <p:pic>
        <p:nvPicPr>
          <p:cNvPr id="12" name="Grafik 11" descr="Ein Bild, das Gelände, Gebäude, draußen, Reihe enthält.&#10;&#10;Automatisch generierte Beschreibung">
            <a:extLst>
              <a:ext uri="{FF2B5EF4-FFF2-40B4-BE49-F238E27FC236}">
                <a16:creationId xmlns:a16="http://schemas.microsoft.com/office/drawing/2014/main" id="{AB4B97B2-AE9C-9251-91CB-F78E0B880A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4705967"/>
            <a:ext cx="5833745" cy="2068195"/>
          </a:xfrm>
          <a:prstGeom prst="rect">
            <a:avLst/>
          </a:prstGeom>
          <a:noFill/>
        </p:spPr>
      </p:pic>
      <p:pic>
        <p:nvPicPr>
          <p:cNvPr id="13" name="Grafik 12" descr="Ein Bild, das Karte, Screenshot, Städtebau, Luftbild enthält.&#10;&#10;Automatisch generierte Beschreibung">
            <a:extLst>
              <a:ext uri="{FF2B5EF4-FFF2-40B4-BE49-F238E27FC236}">
                <a16:creationId xmlns:a16="http://schemas.microsoft.com/office/drawing/2014/main" id="{70321C31-B7E1-9FCA-9D31-5978F3F4320F}"/>
              </a:ext>
            </a:extLst>
          </p:cNvPr>
          <p:cNvPicPr>
            <a:picLocks noChangeAspect="1"/>
          </p:cNvPicPr>
          <p:nvPr/>
        </p:nvPicPr>
        <p:blipFill>
          <a:blip r:embed="rId4">
            <a:extLst>
              <a:ext uri="{28A0092B-C50C-407E-A947-70E740481C1C}">
                <a14:useLocalDpi xmlns:a14="http://schemas.microsoft.com/office/drawing/2010/main" val="0"/>
              </a:ext>
            </a:extLst>
          </a:blip>
          <a:srcRect l="11845" t="19446" r="12335" b="14513"/>
          <a:stretch>
            <a:fillRect/>
          </a:stretch>
        </p:blipFill>
        <p:spPr bwMode="auto">
          <a:xfrm>
            <a:off x="3172460" y="1748772"/>
            <a:ext cx="4579620" cy="2847975"/>
          </a:xfrm>
          <a:prstGeom prst="rect">
            <a:avLst/>
          </a:prstGeom>
          <a:noFill/>
        </p:spPr>
      </p:pic>
    </p:spTree>
    <p:extLst>
      <p:ext uri="{BB962C8B-B14F-4D97-AF65-F5344CB8AC3E}">
        <p14:creationId xmlns:p14="http://schemas.microsoft.com/office/powerpoint/2010/main" val="997490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Protokoll Gemeindeversammlung</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F7252797-908D-4185-B4CD-E05A3B0CEEB8}"/>
              </a:ext>
            </a:extLst>
          </p:cNvPr>
          <p:cNvSpPr txBox="1">
            <a:spLocks noChangeArrowheads="1"/>
          </p:cNvSpPr>
          <p:nvPr/>
        </p:nvSpPr>
        <p:spPr>
          <a:xfrm>
            <a:off x="1452979" y="1281040"/>
            <a:ext cx="9131893" cy="4288487"/>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lvl="1"/>
            <a:endParaRPr lang="de-CH" sz="1800" b="0" kern="0"/>
          </a:p>
          <a:p>
            <a:pPr lvl="1">
              <a:buFont typeface="Arial" panose="020B0604020202020204" pitchFamily="34" charset="0"/>
              <a:buChar char="•"/>
            </a:pPr>
            <a:endParaRPr lang="de-CH" sz="2200" b="0" kern="0"/>
          </a:p>
        </p:txBody>
      </p:sp>
      <p:sp>
        <p:nvSpPr>
          <p:cNvPr id="11" name="Rectangle 3">
            <a:extLst>
              <a:ext uri="{FF2B5EF4-FFF2-40B4-BE49-F238E27FC236}">
                <a16:creationId xmlns:a16="http://schemas.microsoft.com/office/drawing/2014/main" id="{C492D3ED-DACE-48F0-9144-65716C001668}"/>
              </a:ext>
            </a:extLst>
          </p:cNvPr>
          <p:cNvSpPr txBox="1">
            <a:spLocks noChangeArrowheads="1"/>
          </p:cNvSpPr>
          <p:nvPr/>
        </p:nvSpPr>
        <p:spPr>
          <a:xfrm>
            <a:off x="1316453" y="1325864"/>
            <a:ext cx="9131893" cy="1667599"/>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lvl="1"/>
            <a:endParaRPr lang="de-CH" sz="1800" b="0" kern="0"/>
          </a:p>
          <a:p>
            <a:pPr lvl="1">
              <a:buFont typeface="Arial" panose="020B0604020202020204" pitchFamily="34" charset="0"/>
              <a:buChar char="•"/>
            </a:pPr>
            <a:r>
              <a:rPr lang="de-CH" sz="2200" kern="0">
                <a:latin typeface="Futura Bk BT" panose="020B0502020204020303" pitchFamily="34" charset="0"/>
              </a:rPr>
              <a:t>Gemeinderat hat zuhanden der GemV das Protokoll genehmigt</a:t>
            </a:r>
          </a:p>
          <a:p>
            <a:pPr lvl="1">
              <a:buFont typeface="Arial" panose="020B0604020202020204" pitchFamily="34" charset="0"/>
              <a:buChar char="•"/>
            </a:pPr>
            <a:r>
              <a:rPr lang="de-CH" sz="2200" kern="0">
                <a:latin typeface="Futura Bk BT" panose="020B0502020204020303" pitchFamily="34" charset="0"/>
              </a:rPr>
              <a:t>Protokoll konnte von der Website heruntergeladen werden</a:t>
            </a:r>
          </a:p>
          <a:p>
            <a:pPr lvl="1">
              <a:buFont typeface="Arial" panose="020B0604020202020204" pitchFamily="34" charset="0"/>
              <a:buChar char="•"/>
            </a:pPr>
            <a:endParaRPr lang="de-CH" sz="2200" b="0" kern="0"/>
          </a:p>
        </p:txBody>
      </p:sp>
      <p:sp>
        <p:nvSpPr>
          <p:cNvPr id="13" name="Rectangle 3">
            <a:extLst>
              <a:ext uri="{FF2B5EF4-FFF2-40B4-BE49-F238E27FC236}">
                <a16:creationId xmlns:a16="http://schemas.microsoft.com/office/drawing/2014/main" id="{FB8234A9-177D-4B86-B2C9-BBCC271603B3}"/>
              </a:ext>
            </a:extLst>
          </p:cNvPr>
          <p:cNvSpPr txBox="1">
            <a:spLocks noChangeArrowheads="1"/>
          </p:cNvSpPr>
          <p:nvPr/>
        </p:nvSpPr>
        <p:spPr>
          <a:xfrm>
            <a:off x="1712301" y="3362661"/>
            <a:ext cx="9131893" cy="1209339"/>
          </a:xfrm>
          <a:prstGeom prst="rect">
            <a:avLst/>
          </a:prstGeom>
          <a:noFill/>
          <a:ln w="38100">
            <a:solidFill>
              <a:srgbClr val="C00000"/>
            </a:solidFill>
          </a:ln>
        </p:spPr>
        <p:txBody>
          <a:bodyPr lIns="91440" tIns="45720" rIns="91440" bIns="45720" anchor="t"/>
          <a:lstStyle>
            <a:defPPr>
              <a:defRPr lang="de-DE"/>
            </a:defPPr>
            <a:lvl1pPr marL="269868" indent="-269868" fontAlgn="base">
              <a:lnSpc>
                <a:spcPts val="2800"/>
              </a:lnSpc>
              <a:spcBef>
                <a:spcPts val="1500"/>
              </a:spcBef>
              <a:spcAft>
                <a:spcPct val="0"/>
              </a:spcAft>
              <a:buClr>
                <a:schemeClr val="hlink"/>
              </a:buClr>
              <a:buFont typeface="Arial" charset="0"/>
              <a:buChar char="_"/>
              <a:defRPr sz="2200"/>
            </a:lvl1pPr>
            <a:lvl2pPr marL="271456" lvl="1" indent="0" fontAlgn="base">
              <a:lnSpc>
                <a:spcPts val="2400"/>
              </a:lnSpc>
              <a:spcBef>
                <a:spcPts val="1000"/>
              </a:spcBef>
              <a:spcAft>
                <a:spcPct val="0"/>
              </a:spcAft>
              <a:buClr>
                <a:schemeClr val="hlink"/>
              </a:buClr>
              <a:buFont typeface="Arial" charset="0"/>
              <a:buNone/>
              <a:defRPr sz="2200" b="1" kern="0">
                <a:latin typeface="Futura Bk BT" panose="020B0502020204020303" pitchFamily="34" charset="0"/>
              </a:defRPr>
            </a:lvl2pPr>
            <a:lvl3pPr marL="801668" indent="-260344" fontAlgn="base">
              <a:lnSpc>
                <a:spcPts val="2400"/>
              </a:lnSpc>
              <a:spcBef>
                <a:spcPts val="1000"/>
              </a:spcBef>
              <a:spcAft>
                <a:spcPct val="0"/>
              </a:spcAft>
              <a:buClr>
                <a:schemeClr val="hlink"/>
              </a:buClr>
              <a:buFont typeface="Arial" charset="0"/>
              <a:buChar char="_"/>
            </a:lvl3pPr>
            <a:lvl4pPr marL="1600160" indent="-228594" fontAlgn="base">
              <a:spcBef>
                <a:spcPct val="20000"/>
              </a:spcBef>
              <a:spcAft>
                <a:spcPct val="0"/>
              </a:spcAft>
              <a:buClr>
                <a:schemeClr val="hlink"/>
              </a:buClr>
              <a:buFont typeface="Arial" charset="0"/>
              <a:buChar char="_"/>
              <a:defRPr sz="2000"/>
            </a:lvl4pPr>
            <a:lvl5pPr marL="2057349" indent="-228594" fontAlgn="base">
              <a:spcBef>
                <a:spcPct val="20000"/>
              </a:spcBef>
              <a:spcAft>
                <a:spcPct val="0"/>
              </a:spcAft>
              <a:buClr>
                <a:schemeClr val="hlink"/>
              </a:buClr>
              <a:buFont typeface="Arial" charset="0"/>
              <a:buChar char="_"/>
              <a:defRPr sz="2000"/>
            </a:lvl5pPr>
            <a:lvl6pPr marL="2514537" indent="-228594" fontAlgn="base">
              <a:spcBef>
                <a:spcPct val="20000"/>
              </a:spcBef>
              <a:spcAft>
                <a:spcPct val="0"/>
              </a:spcAft>
              <a:buClr>
                <a:schemeClr val="hlink"/>
              </a:buClr>
              <a:buFont typeface="Arial" charset="0"/>
              <a:buChar char="_"/>
              <a:defRPr sz="2000"/>
            </a:lvl6pPr>
            <a:lvl7pPr marL="2971726" indent="-228594" fontAlgn="base">
              <a:spcBef>
                <a:spcPct val="20000"/>
              </a:spcBef>
              <a:spcAft>
                <a:spcPct val="0"/>
              </a:spcAft>
              <a:buClr>
                <a:schemeClr val="hlink"/>
              </a:buClr>
              <a:buFont typeface="Arial" charset="0"/>
              <a:buChar char="_"/>
              <a:defRPr sz="2000"/>
            </a:lvl7pPr>
            <a:lvl8pPr marL="3428914" indent="-228594" fontAlgn="base">
              <a:spcBef>
                <a:spcPct val="20000"/>
              </a:spcBef>
              <a:spcAft>
                <a:spcPct val="0"/>
              </a:spcAft>
              <a:buClr>
                <a:schemeClr val="hlink"/>
              </a:buClr>
              <a:buFont typeface="Arial" charset="0"/>
              <a:buChar char="_"/>
              <a:defRPr sz="2000"/>
            </a:lvl8pPr>
            <a:lvl9pPr marL="3886103" indent="-228594" fontAlgn="base">
              <a:spcBef>
                <a:spcPct val="20000"/>
              </a:spcBef>
              <a:spcAft>
                <a:spcPct val="0"/>
              </a:spcAft>
              <a:buClr>
                <a:schemeClr val="hlink"/>
              </a:buClr>
              <a:buFont typeface="Arial" charset="0"/>
              <a:buChar char="_"/>
              <a:defRPr sz="2000"/>
            </a:lvl9pPr>
          </a:lstStyle>
          <a:p>
            <a:pPr marL="271145" lvl="1"/>
            <a:r>
              <a:rPr lang="de-CH" b="0">
                <a:latin typeface="Futura Md BT"/>
              </a:rPr>
              <a:t>Antrag des Gemeinderats</a:t>
            </a:r>
            <a:endParaRPr lang="de-DE">
              <a:latin typeface="Futura Md BT"/>
            </a:endParaRPr>
          </a:p>
          <a:p>
            <a:pPr marL="271145" lvl="1"/>
            <a:r>
              <a:rPr lang="de-DE" b="0">
                <a:latin typeface="Futura Bk BT"/>
              </a:rPr>
              <a:t>Der Gemeinderat beantragt, das Protokoll der Gemeindeversammlung vom 7. Dezember 2023 zu genehmigen.</a:t>
            </a:r>
            <a:endParaRPr lang="de-CH" b="0">
              <a:latin typeface="Futura Bk BT"/>
            </a:endParaRPr>
          </a:p>
        </p:txBody>
      </p:sp>
    </p:spTree>
    <p:extLst>
      <p:ext uri="{BB962C8B-B14F-4D97-AF65-F5344CB8AC3E}">
        <p14:creationId xmlns:p14="http://schemas.microsoft.com/office/powerpoint/2010/main" val="847288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50</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sz="2000" b="0" kern="0">
                <a:solidFill>
                  <a:srgbClr val="FFFFFF"/>
                </a:solidFill>
                <a:latin typeface="Futura Md BT" panose="020B0602020204020303" pitchFamily="34" charset="0"/>
              </a:rPr>
              <a:t>Sanierung Tartanbahnen Alterswil / St. Antoni</a:t>
            </a: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Finanzierung</a:t>
            </a:r>
          </a:p>
          <a:p>
            <a:pPr marL="539115" lvl="1" indent="-267970">
              <a:buFont typeface="Arial" panose="020B0604020202020204" pitchFamily="34" charset="0"/>
              <a:buChar char="•"/>
            </a:pPr>
            <a:r>
              <a:rPr lang="de-CH" sz="2200" kern="0">
                <a:latin typeface="Futura Bk BT"/>
              </a:rPr>
              <a:t>Folgekosten von CHF 18’240.</a:t>
            </a:r>
            <a:r>
              <a:rPr lang="de-CH" sz="2000">
                <a:latin typeface="Futura Bk BT" panose="020B0502020204020303" pitchFamily="34" charset="0"/>
                <a:ea typeface="Calibri" panose="020F0502020204030204" pitchFamily="34" charset="0"/>
                <a:cs typeface="Times New Roman" panose="02020603050405020304" pitchFamily="18" charset="0"/>
              </a:rPr>
              <a:t>–</a:t>
            </a:r>
            <a:r>
              <a:rPr lang="de-CH" sz="2200" kern="0">
                <a:latin typeface="Futura Bk BT"/>
              </a:rPr>
              <a:t> pro Jahr</a:t>
            </a:r>
          </a:p>
          <a:p>
            <a:pPr marL="539115" lvl="1" indent="-267970">
              <a:buFont typeface="Arial" panose="020B0604020202020204" pitchFamily="34" charset="0"/>
              <a:buChar char="•"/>
            </a:pPr>
            <a:r>
              <a:rPr lang="de-CH" sz="2200" kern="0">
                <a:latin typeface="Futura Bk BT"/>
              </a:rPr>
              <a:t>Finanzierung erfolgt durch eigene Mittel oder ein Darlehen</a:t>
            </a:r>
          </a:p>
          <a:p>
            <a:pPr marL="539115" lvl="1" indent="-267970">
              <a:buFont typeface="Arial" panose="020B0604020202020204" pitchFamily="34" charset="0"/>
              <a:buChar char="•"/>
            </a:pPr>
            <a:r>
              <a:rPr lang="de-CH" sz="2200" b="0" kern="0">
                <a:latin typeface="Futura Bk BT"/>
              </a:rPr>
              <a:t>Kredit von CHF </a:t>
            </a:r>
            <a:r>
              <a:rPr lang="de-CH" sz="2200" kern="0">
                <a:latin typeface="Futura Bk BT"/>
              </a:rPr>
              <a:t>304</a:t>
            </a:r>
            <a:r>
              <a:rPr lang="de-CH" sz="2200" b="0" kern="0">
                <a:latin typeface="Futura Bk BT"/>
              </a:rPr>
              <a:t>’000.</a:t>
            </a:r>
            <a:r>
              <a:rPr lang="de-CH" sz="2000">
                <a:latin typeface="Futura Bk BT" panose="020B0502020204020303" pitchFamily="34" charset="0"/>
                <a:ea typeface="Calibri" panose="020F0502020204030204" pitchFamily="34" charset="0"/>
                <a:cs typeface="Times New Roman" panose="02020603050405020304" pitchFamily="18" charset="0"/>
              </a:rPr>
              <a:t>–</a:t>
            </a:r>
            <a:r>
              <a:rPr lang="de-CH" sz="2200" b="0" kern="0">
                <a:latin typeface="Futura Bk BT"/>
              </a:rPr>
              <a:t> nötig</a:t>
            </a:r>
            <a:endParaRPr lang="de-CH" sz="2200" b="0" kern="0">
              <a:latin typeface="Futura Bk BT" panose="020B0502020204020303" pitchFamily="34" charset="0"/>
            </a:endParaRPr>
          </a:p>
        </p:txBody>
      </p:sp>
    </p:spTree>
    <p:extLst>
      <p:ext uri="{BB962C8B-B14F-4D97-AF65-F5344CB8AC3E}">
        <p14:creationId xmlns:p14="http://schemas.microsoft.com/office/powerpoint/2010/main" val="8014730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51</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a:defRPr/>
            </a:pP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de-CH" sz="2000" b="0" kern="0">
                <a:solidFill>
                  <a:srgbClr val="FFFFFF"/>
                </a:solidFill>
                <a:latin typeface="Futura Md BT" panose="020B0602020204020303" pitchFamily="34" charset="0"/>
              </a:rPr>
              <a:t>Sanierung Tartanbahnen Alterswil / St. Antoni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C91121F4-1424-4191-81BA-FCFAA63FAB75}"/>
              </a:ext>
            </a:extLst>
          </p:cNvPr>
          <p:cNvSpPr txBox="1">
            <a:spLocks noChangeArrowheads="1"/>
          </p:cNvSpPr>
          <p:nvPr/>
        </p:nvSpPr>
        <p:spPr>
          <a:xfrm>
            <a:off x="1671117" y="3167390"/>
            <a:ext cx="9131893" cy="1469533"/>
          </a:xfrm>
          <a:prstGeom prst="rect">
            <a:avLst/>
          </a:prstGeom>
          <a:noFill/>
          <a:ln w="38100">
            <a:solidFill>
              <a:srgbClr val="C00000"/>
            </a:solidFill>
          </a:ln>
        </p:spPr>
        <p:txBody>
          <a:bodyPr/>
          <a:lstStyle>
            <a:defPPr>
              <a:defRPr lang="de-DE"/>
            </a:defPPr>
            <a:lvl1pPr marL="269868" indent="-269868" fontAlgn="base">
              <a:lnSpc>
                <a:spcPts val="2800"/>
              </a:lnSpc>
              <a:spcBef>
                <a:spcPts val="1500"/>
              </a:spcBef>
              <a:spcAft>
                <a:spcPct val="0"/>
              </a:spcAft>
              <a:buClr>
                <a:schemeClr val="hlink"/>
              </a:buClr>
              <a:buFont typeface="Arial" charset="0"/>
              <a:buChar char="_"/>
              <a:defRPr sz="2200"/>
            </a:lvl1pPr>
            <a:lvl2pPr marL="271456" lvl="1" indent="0" fontAlgn="base">
              <a:lnSpc>
                <a:spcPts val="2400"/>
              </a:lnSpc>
              <a:spcBef>
                <a:spcPts val="1000"/>
              </a:spcBef>
              <a:spcAft>
                <a:spcPct val="0"/>
              </a:spcAft>
              <a:buClr>
                <a:schemeClr val="hlink"/>
              </a:buClr>
              <a:buFont typeface="Arial" charset="0"/>
              <a:buNone/>
              <a:defRPr sz="2200" b="1" kern="0">
                <a:latin typeface="Futura Bk BT" panose="020B0502020204020303" pitchFamily="34" charset="0"/>
              </a:defRPr>
            </a:lvl2pPr>
            <a:lvl3pPr marL="801668" indent="-260344" fontAlgn="base">
              <a:lnSpc>
                <a:spcPts val="2400"/>
              </a:lnSpc>
              <a:spcBef>
                <a:spcPts val="1000"/>
              </a:spcBef>
              <a:spcAft>
                <a:spcPct val="0"/>
              </a:spcAft>
              <a:buClr>
                <a:schemeClr val="hlink"/>
              </a:buClr>
              <a:buFont typeface="Arial" charset="0"/>
              <a:buChar char="_"/>
            </a:lvl3pPr>
            <a:lvl4pPr marL="1600160" indent="-228594" fontAlgn="base">
              <a:spcBef>
                <a:spcPct val="20000"/>
              </a:spcBef>
              <a:spcAft>
                <a:spcPct val="0"/>
              </a:spcAft>
              <a:buClr>
                <a:schemeClr val="hlink"/>
              </a:buClr>
              <a:buFont typeface="Arial" charset="0"/>
              <a:buChar char="_"/>
              <a:defRPr sz="2000"/>
            </a:lvl4pPr>
            <a:lvl5pPr marL="2057349" indent="-228594" fontAlgn="base">
              <a:spcBef>
                <a:spcPct val="20000"/>
              </a:spcBef>
              <a:spcAft>
                <a:spcPct val="0"/>
              </a:spcAft>
              <a:buClr>
                <a:schemeClr val="hlink"/>
              </a:buClr>
              <a:buFont typeface="Arial" charset="0"/>
              <a:buChar char="_"/>
              <a:defRPr sz="2000"/>
            </a:lvl5pPr>
            <a:lvl6pPr marL="2514537" indent="-228594" fontAlgn="base">
              <a:spcBef>
                <a:spcPct val="20000"/>
              </a:spcBef>
              <a:spcAft>
                <a:spcPct val="0"/>
              </a:spcAft>
              <a:buClr>
                <a:schemeClr val="hlink"/>
              </a:buClr>
              <a:buFont typeface="Arial" charset="0"/>
              <a:buChar char="_"/>
              <a:defRPr sz="2000"/>
            </a:lvl6pPr>
            <a:lvl7pPr marL="2971726" indent="-228594" fontAlgn="base">
              <a:spcBef>
                <a:spcPct val="20000"/>
              </a:spcBef>
              <a:spcAft>
                <a:spcPct val="0"/>
              </a:spcAft>
              <a:buClr>
                <a:schemeClr val="hlink"/>
              </a:buClr>
              <a:buFont typeface="Arial" charset="0"/>
              <a:buChar char="_"/>
              <a:defRPr sz="2000"/>
            </a:lvl7pPr>
            <a:lvl8pPr marL="3428914" indent="-228594" fontAlgn="base">
              <a:spcBef>
                <a:spcPct val="20000"/>
              </a:spcBef>
              <a:spcAft>
                <a:spcPct val="0"/>
              </a:spcAft>
              <a:buClr>
                <a:schemeClr val="hlink"/>
              </a:buClr>
              <a:buFont typeface="Arial" charset="0"/>
              <a:buChar char="_"/>
              <a:defRPr sz="2000"/>
            </a:lvl8pPr>
            <a:lvl9pPr marL="3886103" indent="-228594" fontAlgn="base">
              <a:spcBef>
                <a:spcPct val="20000"/>
              </a:spcBef>
              <a:spcAft>
                <a:spcPct val="0"/>
              </a:spcAft>
              <a:buClr>
                <a:schemeClr val="hlink"/>
              </a:buClr>
              <a:buFont typeface="Arial" charset="0"/>
              <a:buChar char="_"/>
              <a:defRPr sz="2000"/>
            </a:lvl9pPr>
          </a:lstStyle>
          <a:p>
            <a:pPr lvl="1"/>
            <a:r>
              <a:rPr lang="de-CH" b="0">
                <a:latin typeface="Futura Md BT" panose="020B0602020204020303" pitchFamily="34" charset="0"/>
              </a:rPr>
              <a:t>Antrag des Gemeinderats</a:t>
            </a:r>
          </a:p>
          <a:p>
            <a:pPr lvl="1"/>
            <a:r>
              <a:rPr lang="de-CH" b="0"/>
              <a:t>Der Gemeinderat beantragt, für die Sanierung der Tartanbahnen in den Ortsteilen Alterswil und St. Antoni, einen Kredit in der Höhe von CHF 304'000.– zu genehmigen. </a:t>
            </a:r>
          </a:p>
          <a:p>
            <a:pPr lvl="1"/>
            <a:endParaRPr lang="de-CH"/>
          </a:p>
        </p:txBody>
      </p:sp>
      <p:sp>
        <p:nvSpPr>
          <p:cNvPr id="10" name="Rectangle 3">
            <a:extLst>
              <a:ext uri="{FF2B5EF4-FFF2-40B4-BE49-F238E27FC236}">
                <a16:creationId xmlns:a16="http://schemas.microsoft.com/office/drawing/2014/main" id="{1B691ED2-7DFF-4C1B-A730-5E1658D9E74B}"/>
              </a:ext>
            </a:extLst>
          </p:cNvPr>
          <p:cNvSpPr txBox="1">
            <a:spLocks noChangeArrowheads="1"/>
          </p:cNvSpPr>
          <p:nvPr/>
        </p:nvSpPr>
        <p:spPr>
          <a:xfrm>
            <a:off x="1671117" y="1663167"/>
            <a:ext cx="9131893" cy="369819"/>
          </a:xfrm>
          <a:prstGeom prst="rect">
            <a:avLst/>
          </a:prstGeom>
          <a:noFill/>
          <a:ln w="38100">
            <a:solidFill>
              <a:srgbClr val="C00000"/>
            </a:solidFill>
          </a:ln>
        </p:spPr>
        <p:txBody>
          <a:bodyPr/>
          <a:lstStyle>
            <a:defPPr>
              <a:defRPr lang="de-DE"/>
            </a:defPPr>
            <a:lvl1pPr marL="269868" indent="-269868" fontAlgn="base">
              <a:lnSpc>
                <a:spcPts val="2800"/>
              </a:lnSpc>
              <a:spcBef>
                <a:spcPts val="1500"/>
              </a:spcBef>
              <a:spcAft>
                <a:spcPct val="0"/>
              </a:spcAft>
              <a:buClr>
                <a:schemeClr val="hlink"/>
              </a:buClr>
              <a:buFont typeface="Arial" charset="0"/>
              <a:buChar char="_"/>
              <a:defRPr sz="2200"/>
            </a:lvl1pPr>
            <a:lvl2pPr marL="271456" lvl="1" indent="0" fontAlgn="base">
              <a:lnSpc>
                <a:spcPts val="2400"/>
              </a:lnSpc>
              <a:spcBef>
                <a:spcPts val="1000"/>
              </a:spcBef>
              <a:spcAft>
                <a:spcPct val="0"/>
              </a:spcAft>
              <a:buClr>
                <a:schemeClr val="hlink"/>
              </a:buClr>
              <a:buFont typeface="Arial" charset="0"/>
              <a:buNone/>
              <a:defRPr sz="2200" b="1" kern="0">
                <a:latin typeface="Futura Bk BT" panose="020B0502020204020303" pitchFamily="34" charset="0"/>
              </a:defRPr>
            </a:lvl2pPr>
            <a:lvl3pPr marL="801668" indent="-260344" fontAlgn="base">
              <a:lnSpc>
                <a:spcPts val="2400"/>
              </a:lnSpc>
              <a:spcBef>
                <a:spcPts val="1000"/>
              </a:spcBef>
              <a:spcAft>
                <a:spcPct val="0"/>
              </a:spcAft>
              <a:buClr>
                <a:schemeClr val="hlink"/>
              </a:buClr>
              <a:buFont typeface="Arial" charset="0"/>
              <a:buChar char="_"/>
            </a:lvl3pPr>
            <a:lvl4pPr marL="1600160" indent="-228594" fontAlgn="base">
              <a:spcBef>
                <a:spcPct val="20000"/>
              </a:spcBef>
              <a:spcAft>
                <a:spcPct val="0"/>
              </a:spcAft>
              <a:buClr>
                <a:schemeClr val="hlink"/>
              </a:buClr>
              <a:buFont typeface="Arial" charset="0"/>
              <a:buChar char="_"/>
              <a:defRPr sz="2000"/>
            </a:lvl4pPr>
            <a:lvl5pPr marL="2057349" indent="-228594" fontAlgn="base">
              <a:spcBef>
                <a:spcPct val="20000"/>
              </a:spcBef>
              <a:spcAft>
                <a:spcPct val="0"/>
              </a:spcAft>
              <a:buClr>
                <a:schemeClr val="hlink"/>
              </a:buClr>
              <a:buFont typeface="Arial" charset="0"/>
              <a:buChar char="_"/>
              <a:defRPr sz="2000"/>
            </a:lvl5pPr>
            <a:lvl6pPr marL="2514537" indent="-228594" fontAlgn="base">
              <a:spcBef>
                <a:spcPct val="20000"/>
              </a:spcBef>
              <a:spcAft>
                <a:spcPct val="0"/>
              </a:spcAft>
              <a:buClr>
                <a:schemeClr val="hlink"/>
              </a:buClr>
              <a:buFont typeface="Arial" charset="0"/>
              <a:buChar char="_"/>
              <a:defRPr sz="2000"/>
            </a:lvl6pPr>
            <a:lvl7pPr marL="2971726" indent="-228594" fontAlgn="base">
              <a:spcBef>
                <a:spcPct val="20000"/>
              </a:spcBef>
              <a:spcAft>
                <a:spcPct val="0"/>
              </a:spcAft>
              <a:buClr>
                <a:schemeClr val="hlink"/>
              </a:buClr>
              <a:buFont typeface="Arial" charset="0"/>
              <a:buChar char="_"/>
              <a:defRPr sz="2000"/>
            </a:lvl7pPr>
            <a:lvl8pPr marL="3428914" indent="-228594" fontAlgn="base">
              <a:spcBef>
                <a:spcPct val="20000"/>
              </a:spcBef>
              <a:spcAft>
                <a:spcPct val="0"/>
              </a:spcAft>
              <a:buClr>
                <a:schemeClr val="hlink"/>
              </a:buClr>
              <a:buFont typeface="Arial" charset="0"/>
              <a:buChar char="_"/>
              <a:defRPr sz="2000"/>
            </a:lvl8pPr>
            <a:lvl9pPr marL="3886103" indent="-228594" fontAlgn="base">
              <a:spcBef>
                <a:spcPct val="20000"/>
              </a:spcBef>
              <a:spcAft>
                <a:spcPct val="0"/>
              </a:spcAft>
              <a:buClr>
                <a:schemeClr val="hlink"/>
              </a:buClr>
              <a:buFont typeface="Arial" charset="0"/>
              <a:buChar char="_"/>
              <a:defRPr sz="2000"/>
            </a:lvl9pPr>
          </a:lstStyle>
          <a:p>
            <a:pPr lvl="1"/>
            <a:r>
              <a:rPr lang="de-CH" b="0">
                <a:latin typeface="Futura Md BT" panose="020B0602020204020303" pitchFamily="34" charset="0"/>
              </a:rPr>
              <a:t>Bericht der Finanzkommission</a:t>
            </a:r>
          </a:p>
          <a:p>
            <a:pPr lvl="1"/>
            <a:endParaRPr lang="de-CH"/>
          </a:p>
        </p:txBody>
      </p:sp>
    </p:spTree>
    <p:extLst>
      <p:ext uri="{BB962C8B-B14F-4D97-AF65-F5344CB8AC3E}">
        <p14:creationId xmlns:p14="http://schemas.microsoft.com/office/powerpoint/2010/main" val="1860393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DDDA0965-2D9D-4AEA-9F84-A65E23E498D4}"/>
              </a:ext>
            </a:extLst>
          </p:cNvPr>
          <p:cNvSpPr txBox="1">
            <a:spLocks/>
          </p:cNvSpPr>
          <p:nvPr/>
        </p:nvSpPr>
        <p:spPr>
          <a:xfrm>
            <a:off x="-8546" y="0"/>
            <a:ext cx="12200546" cy="685800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3200" b="0" kern="0">
                <a:solidFill>
                  <a:srgbClr val="FFFFFF"/>
                </a:solidFill>
                <a:latin typeface="Futura Md BT" panose="020B0602020204020303" pitchFamily="34" charset="0"/>
              </a:rPr>
              <a:t>Verschiedenes</a:t>
            </a:r>
            <a:endParaRPr kumimoji="0" lang="de-CH" sz="3200" b="0" i="0" u="none" strike="noStrike" kern="0" cap="none" spc="0" normalizeH="0" baseline="0" noProof="0">
              <a:ln>
                <a:noFill/>
              </a:ln>
              <a:solidFill>
                <a:srgbClr val="FFFFFF"/>
              </a:solidFill>
              <a:effectLst/>
              <a:uLnTx/>
              <a:uFillTx/>
              <a:latin typeface="Futura Md BT" panose="020B0602020204020303" pitchFamily="34" charset="0"/>
            </a:endParaRPr>
          </a:p>
        </p:txBody>
      </p:sp>
    </p:spTree>
    <p:extLst>
      <p:ext uri="{BB962C8B-B14F-4D97-AF65-F5344CB8AC3E}">
        <p14:creationId xmlns:p14="http://schemas.microsoft.com/office/powerpoint/2010/main" val="17782781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53</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Verschiedenes - Projektabrechnungen</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0F655C4-8CB2-4BC6-90DF-F25A593CAC5E}"/>
              </a:ext>
            </a:extLst>
          </p:cNvPr>
          <p:cNvSpPr txBox="1">
            <a:spLocks noChangeArrowheads="1"/>
          </p:cNvSpPr>
          <p:nvPr/>
        </p:nvSpPr>
        <p:spPr>
          <a:xfrm>
            <a:off x="1273536" y="1451369"/>
            <a:ext cx="9131893" cy="3878681"/>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p:txBody>
      </p:sp>
      <p:graphicFrame>
        <p:nvGraphicFramePr>
          <p:cNvPr id="10" name="Tabelle 10">
            <a:extLst>
              <a:ext uri="{FF2B5EF4-FFF2-40B4-BE49-F238E27FC236}">
                <a16:creationId xmlns:a16="http://schemas.microsoft.com/office/drawing/2014/main" id="{375D4BCF-B77B-4741-B107-5FC457340267}"/>
              </a:ext>
            </a:extLst>
          </p:cNvPr>
          <p:cNvGraphicFramePr>
            <a:graphicFrameLocks noGrp="1"/>
          </p:cNvGraphicFramePr>
          <p:nvPr>
            <p:extLst>
              <p:ext uri="{D42A27DB-BD31-4B8C-83A1-F6EECF244321}">
                <p14:modId xmlns:p14="http://schemas.microsoft.com/office/powerpoint/2010/main" val="1941940367"/>
              </p:ext>
            </p:extLst>
          </p:nvPr>
        </p:nvGraphicFramePr>
        <p:xfrm>
          <a:off x="1612494" y="1939170"/>
          <a:ext cx="8128000" cy="1529080"/>
        </p:xfrm>
        <a:graphic>
          <a:graphicData uri="http://schemas.openxmlformats.org/drawingml/2006/table">
            <a:tbl>
              <a:tblPr firstRow="1" bandRow="1">
                <a:tableStyleId>{5C22544A-7EE6-4342-B048-85BDC9FD1C3A}</a:tableStyleId>
              </a:tblPr>
              <a:tblGrid>
                <a:gridCol w="1909379">
                  <a:extLst>
                    <a:ext uri="{9D8B030D-6E8A-4147-A177-3AD203B41FA5}">
                      <a16:colId xmlns:a16="http://schemas.microsoft.com/office/drawing/2014/main" val="182925639"/>
                    </a:ext>
                  </a:extLst>
                </a:gridCol>
                <a:gridCol w="1414337">
                  <a:extLst>
                    <a:ext uri="{9D8B030D-6E8A-4147-A177-3AD203B41FA5}">
                      <a16:colId xmlns:a16="http://schemas.microsoft.com/office/drawing/2014/main" val="266955981"/>
                    </a:ext>
                  </a:extLst>
                </a:gridCol>
                <a:gridCol w="1553084">
                  <a:extLst>
                    <a:ext uri="{9D8B030D-6E8A-4147-A177-3AD203B41FA5}">
                      <a16:colId xmlns:a16="http://schemas.microsoft.com/office/drawing/2014/main" val="2959965679"/>
                    </a:ext>
                  </a:extLst>
                </a:gridCol>
                <a:gridCol w="1785883">
                  <a:extLst>
                    <a:ext uri="{9D8B030D-6E8A-4147-A177-3AD203B41FA5}">
                      <a16:colId xmlns:a16="http://schemas.microsoft.com/office/drawing/2014/main" val="3671339263"/>
                    </a:ext>
                  </a:extLst>
                </a:gridCol>
                <a:gridCol w="1465317">
                  <a:extLst>
                    <a:ext uri="{9D8B030D-6E8A-4147-A177-3AD203B41FA5}">
                      <a16:colId xmlns:a16="http://schemas.microsoft.com/office/drawing/2014/main" val="97224717"/>
                    </a:ext>
                  </a:extLst>
                </a:gridCol>
              </a:tblGrid>
              <a:tr h="370840">
                <a:tc gridSpan="5">
                  <a:txBody>
                    <a:bodyPr/>
                    <a:lstStyle/>
                    <a:p>
                      <a:r>
                        <a:rPr lang="de-CH" sz="1600">
                          <a:latin typeface="Futura Bk BT" panose="020B0502020204020303" pitchFamily="34" charset="0"/>
                        </a:rPr>
                        <a:t>Ausscheidung Grundwasserschutzzonen St. Antoni</a:t>
                      </a:r>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266062067"/>
                  </a:ext>
                </a:extLst>
              </a:tr>
              <a:tr h="370840">
                <a:tc>
                  <a:txBody>
                    <a:bodyPr/>
                    <a:lstStyle/>
                    <a:p>
                      <a:r>
                        <a:rPr lang="de-CH" sz="1600" b="1">
                          <a:latin typeface="Futura Bk BT" panose="020B0502020204020303" pitchFamily="34" charset="0"/>
                        </a:rPr>
                        <a:t>Genehmigung GV</a:t>
                      </a:r>
                    </a:p>
                  </a:txBody>
                  <a:tcPr/>
                </a:tc>
                <a:tc>
                  <a:txBody>
                    <a:bodyPr/>
                    <a:lstStyle/>
                    <a:p>
                      <a:pPr algn="r"/>
                      <a:r>
                        <a:rPr lang="de-CH" sz="1600" b="1">
                          <a:latin typeface="Futura Bk BT" panose="020B0502020204020303" pitchFamily="34" charset="0"/>
                        </a:rPr>
                        <a:t>Rahmenkredit</a:t>
                      </a:r>
                    </a:p>
                  </a:txBody>
                  <a:tcPr/>
                </a:tc>
                <a:tc>
                  <a:txBody>
                    <a:bodyPr/>
                    <a:lstStyle/>
                    <a:p>
                      <a:pPr algn="r"/>
                      <a:r>
                        <a:rPr lang="de-CH" sz="1600" b="1">
                          <a:latin typeface="Futura Bk BT" panose="020B0502020204020303" pitchFamily="34" charset="0"/>
                        </a:rPr>
                        <a:t>verbraucht</a:t>
                      </a:r>
                    </a:p>
                  </a:txBody>
                  <a:tcPr/>
                </a:tc>
                <a:tc>
                  <a:txBody>
                    <a:bodyPr/>
                    <a:lstStyle/>
                    <a:p>
                      <a:pPr algn="r"/>
                      <a:r>
                        <a:rPr lang="de-CH" sz="1600" b="1">
                          <a:latin typeface="Futura Bk BT" panose="020B0502020204020303" pitchFamily="34" charset="0"/>
                        </a:rPr>
                        <a:t>nicht verwendet</a:t>
                      </a:r>
                    </a:p>
                  </a:txBody>
                  <a:tcPr/>
                </a:tc>
                <a:tc>
                  <a:txBody>
                    <a:bodyPr/>
                    <a:lstStyle/>
                    <a:p>
                      <a:pPr algn="ctr"/>
                      <a:r>
                        <a:rPr lang="de-CH" sz="1600" b="1">
                          <a:latin typeface="Futura Bk BT" panose="020B0502020204020303" pitchFamily="34" charset="0"/>
                        </a:rPr>
                        <a:t>%</a:t>
                      </a:r>
                    </a:p>
                  </a:txBody>
                  <a:tcPr/>
                </a:tc>
                <a:extLst>
                  <a:ext uri="{0D108BD9-81ED-4DB2-BD59-A6C34878D82A}">
                    <a16:rowId xmlns:a16="http://schemas.microsoft.com/office/drawing/2014/main" val="4163227300"/>
                  </a:ext>
                </a:extLst>
              </a:tr>
              <a:tr h="370840">
                <a:tc>
                  <a:txBody>
                    <a:bodyPr/>
                    <a:lstStyle/>
                    <a:p>
                      <a:r>
                        <a:rPr lang="de-CH" sz="1600">
                          <a:latin typeface="Futura Bk BT" panose="020B0502020204020303" pitchFamily="34" charset="0"/>
                        </a:rPr>
                        <a:t>26.04.2013</a:t>
                      </a:r>
                    </a:p>
                    <a:p>
                      <a:r>
                        <a:rPr lang="de-CH" sz="1600">
                          <a:latin typeface="Futura Bk BT" panose="020B0502020204020303" pitchFamily="34" charset="0"/>
                        </a:rPr>
                        <a:t>(St. Antoni)</a:t>
                      </a:r>
                    </a:p>
                  </a:txBody>
                  <a:tcPr/>
                </a:tc>
                <a:tc>
                  <a:txBody>
                    <a:bodyPr/>
                    <a:lstStyle/>
                    <a:p>
                      <a:pPr algn="r"/>
                      <a:r>
                        <a:rPr lang="de-CH" sz="1600">
                          <a:latin typeface="Futura Bk BT" panose="020B0502020204020303" pitchFamily="34" charset="0"/>
                        </a:rPr>
                        <a:t>30’000</a:t>
                      </a:r>
                    </a:p>
                  </a:txBody>
                  <a:tcPr/>
                </a:tc>
                <a:tc>
                  <a:txBody>
                    <a:bodyPr/>
                    <a:lstStyle/>
                    <a:p>
                      <a:pPr algn="r"/>
                      <a:r>
                        <a:rPr lang="de-CH" sz="1600">
                          <a:latin typeface="Futura Bk BT" panose="020B0502020204020303" pitchFamily="34" charset="0"/>
                        </a:rPr>
                        <a:t>19’074.05</a:t>
                      </a:r>
                    </a:p>
                  </a:txBody>
                  <a:tcPr/>
                </a:tc>
                <a:tc>
                  <a:txBody>
                    <a:bodyPr/>
                    <a:lstStyle/>
                    <a:p>
                      <a:pPr algn="r"/>
                      <a:r>
                        <a:rPr lang="de-CH" sz="1600">
                          <a:latin typeface="Futura Bk BT" panose="020B0502020204020303" pitchFamily="34" charset="0"/>
                        </a:rPr>
                        <a:t>10’925.95</a:t>
                      </a:r>
                    </a:p>
                  </a:txBody>
                  <a:tcPr/>
                </a:tc>
                <a:tc>
                  <a:txBody>
                    <a:bodyPr/>
                    <a:lstStyle/>
                    <a:p>
                      <a:pPr algn="ctr"/>
                      <a:r>
                        <a:rPr lang="de-CH" sz="1600" b="1">
                          <a:solidFill>
                            <a:srgbClr val="00B050"/>
                          </a:solidFill>
                          <a:latin typeface="Futura Bk BT" panose="020B0502020204020303" pitchFamily="34" charset="0"/>
                        </a:rPr>
                        <a:t>- 36.4 %</a:t>
                      </a:r>
                    </a:p>
                  </a:txBody>
                  <a:tcPr/>
                </a:tc>
                <a:extLst>
                  <a:ext uri="{0D108BD9-81ED-4DB2-BD59-A6C34878D82A}">
                    <a16:rowId xmlns:a16="http://schemas.microsoft.com/office/drawing/2014/main" val="3424967990"/>
                  </a:ext>
                </a:extLst>
              </a:tr>
            </a:tbl>
          </a:graphicData>
        </a:graphic>
      </p:graphicFrame>
    </p:spTree>
    <p:extLst>
      <p:ext uri="{BB962C8B-B14F-4D97-AF65-F5344CB8AC3E}">
        <p14:creationId xmlns:p14="http://schemas.microsoft.com/office/powerpoint/2010/main" val="22924931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54</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Verschiedenes - Projektabrechnungen</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elle 10">
            <a:extLst>
              <a:ext uri="{FF2B5EF4-FFF2-40B4-BE49-F238E27FC236}">
                <a16:creationId xmlns:a16="http://schemas.microsoft.com/office/drawing/2014/main" id="{375D4BCF-B77B-4741-B107-5FC457340267}"/>
              </a:ext>
            </a:extLst>
          </p:cNvPr>
          <p:cNvGraphicFramePr>
            <a:graphicFrameLocks noGrp="1"/>
          </p:cNvGraphicFramePr>
          <p:nvPr>
            <p:extLst>
              <p:ext uri="{D42A27DB-BD31-4B8C-83A1-F6EECF244321}">
                <p14:modId xmlns:p14="http://schemas.microsoft.com/office/powerpoint/2010/main" val="3335312257"/>
              </p:ext>
            </p:extLst>
          </p:nvPr>
        </p:nvGraphicFramePr>
        <p:xfrm>
          <a:off x="1612494" y="1939170"/>
          <a:ext cx="8128000" cy="1529080"/>
        </p:xfrm>
        <a:graphic>
          <a:graphicData uri="http://schemas.openxmlformats.org/drawingml/2006/table">
            <a:tbl>
              <a:tblPr firstRow="1" bandRow="1">
                <a:tableStyleId>{5C22544A-7EE6-4342-B048-85BDC9FD1C3A}</a:tableStyleId>
              </a:tblPr>
              <a:tblGrid>
                <a:gridCol w="1909379">
                  <a:extLst>
                    <a:ext uri="{9D8B030D-6E8A-4147-A177-3AD203B41FA5}">
                      <a16:colId xmlns:a16="http://schemas.microsoft.com/office/drawing/2014/main" val="182925639"/>
                    </a:ext>
                  </a:extLst>
                </a:gridCol>
                <a:gridCol w="1341821">
                  <a:extLst>
                    <a:ext uri="{9D8B030D-6E8A-4147-A177-3AD203B41FA5}">
                      <a16:colId xmlns:a16="http://schemas.microsoft.com/office/drawing/2014/main" val="266955981"/>
                    </a:ext>
                  </a:extLst>
                </a:gridCol>
                <a:gridCol w="1625600">
                  <a:extLst>
                    <a:ext uri="{9D8B030D-6E8A-4147-A177-3AD203B41FA5}">
                      <a16:colId xmlns:a16="http://schemas.microsoft.com/office/drawing/2014/main" val="2959965679"/>
                    </a:ext>
                  </a:extLst>
                </a:gridCol>
                <a:gridCol w="1785883">
                  <a:extLst>
                    <a:ext uri="{9D8B030D-6E8A-4147-A177-3AD203B41FA5}">
                      <a16:colId xmlns:a16="http://schemas.microsoft.com/office/drawing/2014/main" val="3671339263"/>
                    </a:ext>
                  </a:extLst>
                </a:gridCol>
                <a:gridCol w="1465317">
                  <a:extLst>
                    <a:ext uri="{9D8B030D-6E8A-4147-A177-3AD203B41FA5}">
                      <a16:colId xmlns:a16="http://schemas.microsoft.com/office/drawing/2014/main" val="97224717"/>
                    </a:ext>
                  </a:extLst>
                </a:gridCol>
              </a:tblGrid>
              <a:tr h="370840">
                <a:tc gridSpan="5">
                  <a:txBody>
                    <a:bodyPr/>
                    <a:lstStyle/>
                    <a:p>
                      <a:r>
                        <a:rPr lang="de-CH" sz="1600">
                          <a:latin typeface="Futura Bk BT" panose="020B0502020204020303" pitchFamily="34" charset="0"/>
                        </a:rPr>
                        <a:t>ARA-Entwässerung Dorf Tafers 1. Etappe</a:t>
                      </a:r>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266062067"/>
                  </a:ext>
                </a:extLst>
              </a:tr>
              <a:tr h="370840">
                <a:tc>
                  <a:txBody>
                    <a:bodyPr/>
                    <a:lstStyle/>
                    <a:p>
                      <a:r>
                        <a:rPr lang="de-CH" sz="1600" b="1">
                          <a:latin typeface="Futura Bk BT" panose="020B0502020204020303" pitchFamily="34" charset="0"/>
                        </a:rPr>
                        <a:t>Genehmigung GV</a:t>
                      </a:r>
                    </a:p>
                  </a:txBody>
                  <a:tcPr/>
                </a:tc>
                <a:tc>
                  <a:txBody>
                    <a:bodyPr/>
                    <a:lstStyle/>
                    <a:p>
                      <a:pPr algn="r"/>
                      <a:r>
                        <a:rPr lang="de-CH" sz="1600" b="1">
                          <a:latin typeface="Futura Bk BT" panose="020B0502020204020303" pitchFamily="34" charset="0"/>
                        </a:rPr>
                        <a:t>Objektkredit</a:t>
                      </a:r>
                    </a:p>
                  </a:txBody>
                  <a:tcPr/>
                </a:tc>
                <a:tc>
                  <a:txBody>
                    <a:bodyPr/>
                    <a:lstStyle/>
                    <a:p>
                      <a:pPr algn="r"/>
                      <a:r>
                        <a:rPr lang="de-CH" sz="1600" b="1">
                          <a:latin typeface="Futura Bk BT" panose="020B0502020204020303" pitchFamily="34" charset="0"/>
                        </a:rPr>
                        <a:t>verbraucht</a:t>
                      </a:r>
                    </a:p>
                  </a:txBody>
                  <a:tcPr/>
                </a:tc>
                <a:tc>
                  <a:txBody>
                    <a:bodyPr/>
                    <a:lstStyle/>
                    <a:p>
                      <a:pPr algn="r"/>
                      <a:r>
                        <a:rPr lang="de-CH" sz="1600" b="1">
                          <a:latin typeface="Futura Bk BT" panose="020B0502020204020303" pitchFamily="34" charset="0"/>
                        </a:rPr>
                        <a:t>nicht verwendet</a:t>
                      </a:r>
                    </a:p>
                  </a:txBody>
                  <a:tcPr/>
                </a:tc>
                <a:tc>
                  <a:txBody>
                    <a:bodyPr/>
                    <a:lstStyle/>
                    <a:p>
                      <a:pPr algn="ctr"/>
                      <a:r>
                        <a:rPr lang="de-CH" sz="1600" b="1">
                          <a:latin typeface="Futura Bk BT" panose="020B0502020204020303" pitchFamily="34" charset="0"/>
                        </a:rPr>
                        <a:t>%</a:t>
                      </a:r>
                    </a:p>
                  </a:txBody>
                  <a:tcPr/>
                </a:tc>
                <a:extLst>
                  <a:ext uri="{0D108BD9-81ED-4DB2-BD59-A6C34878D82A}">
                    <a16:rowId xmlns:a16="http://schemas.microsoft.com/office/drawing/2014/main" val="4163227300"/>
                  </a:ext>
                </a:extLst>
              </a:tr>
              <a:tr h="370840">
                <a:tc>
                  <a:txBody>
                    <a:bodyPr/>
                    <a:lstStyle/>
                    <a:p>
                      <a:r>
                        <a:rPr lang="de-CH" sz="1600">
                          <a:latin typeface="Futura Bk BT" panose="020B0502020204020303" pitchFamily="34" charset="0"/>
                        </a:rPr>
                        <a:t>25.04.2018</a:t>
                      </a:r>
                    </a:p>
                    <a:p>
                      <a:r>
                        <a:rPr lang="de-CH" sz="1600">
                          <a:latin typeface="Futura Bk BT" panose="020B0502020204020303" pitchFamily="34" charset="0"/>
                        </a:rPr>
                        <a:t>(Tafers)</a:t>
                      </a:r>
                    </a:p>
                  </a:txBody>
                  <a:tcPr/>
                </a:tc>
                <a:tc>
                  <a:txBody>
                    <a:bodyPr/>
                    <a:lstStyle/>
                    <a:p>
                      <a:pPr algn="r"/>
                      <a:r>
                        <a:rPr lang="de-CH" sz="1600">
                          <a:latin typeface="Futura Bk BT" panose="020B0502020204020303" pitchFamily="34" charset="0"/>
                        </a:rPr>
                        <a:t>1’335’500</a:t>
                      </a:r>
                    </a:p>
                  </a:txBody>
                  <a:tcPr/>
                </a:tc>
                <a:tc>
                  <a:txBody>
                    <a:bodyPr/>
                    <a:lstStyle/>
                    <a:p>
                      <a:pPr algn="r"/>
                      <a:r>
                        <a:rPr lang="de-CH" sz="1600">
                          <a:latin typeface="Futura Bk BT" panose="020B0502020204020303" pitchFamily="34" charset="0"/>
                        </a:rPr>
                        <a:t>1’166’773.61</a:t>
                      </a:r>
                    </a:p>
                  </a:txBody>
                  <a:tcPr/>
                </a:tc>
                <a:tc>
                  <a:txBody>
                    <a:bodyPr/>
                    <a:lstStyle/>
                    <a:p>
                      <a:pPr algn="r"/>
                      <a:r>
                        <a:rPr lang="de-CH" sz="1600">
                          <a:latin typeface="Futura Bk BT" panose="020B0502020204020303" pitchFamily="34" charset="0"/>
                        </a:rPr>
                        <a:t>168’726.39</a:t>
                      </a:r>
                    </a:p>
                  </a:txBody>
                  <a:tcPr/>
                </a:tc>
                <a:tc>
                  <a:txBody>
                    <a:bodyPr/>
                    <a:lstStyle/>
                    <a:p>
                      <a:pPr algn="ctr"/>
                      <a:r>
                        <a:rPr lang="de-CH" sz="1600" b="1">
                          <a:solidFill>
                            <a:srgbClr val="00B050"/>
                          </a:solidFill>
                          <a:latin typeface="Futura Bk BT" panose="020B0502020204020303" pitchFamily="34" charset="0"/>
                        </a:rPr>
                        <a:t>- 12.6 %</a:t>
                      </a:r>
                    </a:p>
                  </a:txBody>
                  <a:tcPr/>
                </a:tc>
                <a:extLst>
                  <a:ext uri="{0D108BD9-81ED-4DB2-BD59-A6C34878D82A}">
                    <a16:rowId xmlns:a16="http://schemas.microsoft.com/office/drawing/2014/main" val="3424967990"/>
                  </a:ext>
                </a:extLst>
              </a:tr>
            </a:tbl>
          </a:graphicData>
        </a:graphic>
      </p:graphicFrame>
      <p:graphicFrame>
        <p:nvGraphicFramePr>
          <p:cNvPr id="2" name="Tabelle 10">
            <a:extLst>
              <a:ext uri="{FF2B5EF4-FFF2-40B4-BE49-F238E27FC236}">
                <a16:creationId xmlns:a16="http://schemas.microsoft.com/office/drawing/2014/main" id="{1A44E2DC-A7AE-06A2-0F8F-1EA0E0CDC559}"/>
              </a:ext>
            </a:extLst>
          </p:cNvPr>
          <p:cNvGraphicFramePr>
            <a:graphicFrameLocks noGrp="1"/>
          </p:cNvGraphicFramePr>
          <p:nvPr>
            <p:extLst>
              <p:ext uri="{D42A27DB-BD31-4B8C-83A1-F6EECF244321}">
                <p14:modId xmlns:p14="http://schemas.microsoft.com/office/powerpoint/2010/main" val="1736348584"/>
              </p:ext>
            </p:extLst>
          </p:nvPr>
        </p:nvGraphicFramePr>
        <p:xfrm>
          <a:off x="1612494" y="3429000"/>
          <a:ext cx="8128000" cy="1529080"/>
        </p:xfrm>
        <a:graphic>
          <a:graphicData uri="http://schemas.openxmlformats.org/drawingml/2006/table">
            <a:tbl>
              <a:tblPr firstRow="1" bandRow="1">
                <a:tableStyleId>{5C22544A-7EE6-4342-B048-85BDC9FD1C3A}</a:tableStyleId>
              </a:tblPr>
              <a:tblGrid>
                <a:gridCol w="1909379">
                  <a:extLst>
                    <a:ext uri="{9D8B030D-6E8A-4147-A177-3AD203B41FA5}">
                      <a16:colId xmlns:a16="http://schemas.microsoft.com/office/drawing/2014/main" val="182925639"/>
                    </a:ext>
                  </a:extLst>
                </a:gridCol>
                <a:gridCol w="1341821">
                  <a:extLst>
                    <a:ext uri="{9D8B030D-6E8A-4147-A177-3AD203B41FA5}">
                      <a16:colId xmlns:a16="http://schemas.microsoft.com/office/drawing/2014/main" val="266955981"/>
                    </a:ext>
                  </a:extLst>
                </a:gridCol>
                <a:gridCol w="1625600">
                  <a:extLst>
                    <a:ext uri="{9D8B030D-6E8A-4147-A177-3AD203B41FA5}">
                      <a16:colId xmlns:a16="http://schemas.microsoft.com/office/drawing/2014/main" val="2959965679"/>
                    </a:ext>
                  </a:extLst>
                </a:gridCol>
                <a:gridCol w="1785883">
                  <a:extLst>
                    <a:ext uri="{9D8B030D-6E8A-4147-A177-3AD203B41FA5}">
                      <a16:colId xmlns:a16="http://schemas.microsoft.com/office/drawing/2014/main" val="3671339263"/>
                    </a:ext>
                  </a:extLst>
                </a:gridCol>
                <a:gridCol w="1465317">
                  <a:extLst>
                    <a:ext uri="{9D8B030D-6E8A-4147-A177-3AD203B41FA5}">
                      <a16:colId xmlns:a16="http://schemas.microsoft.com/office/drawing/2014/main" val="97224717"/>
                    </a:ext>
                  </a:extLst>
                </a:gridCol>
              </a:tblGrid>
              <a:tr h="370840">
                <a:tc gridSpan="5">
                  <a:txBody>
                    <a:bodyPr/>
                    <a:lstStyle/>
                    <a:p>
                      <a:r>
                        <a:rPr lang="de-CH" sz="1600">
                          <a:latin typeface="Futura Bk BT" panose="020B0502020204020303" pitchFamily="34" charset="0"/>
                        </a:rPr>
                        <a:t>ARA-Entwässerung Dorf Tafers 2. Etappe</a:t>
                      </a:r>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266062067"/>
                  </a:ext>
                </a:extLst>
              </a:tr>
              <a:tr h="370840">
                <a:tc>
                  <a:txBody>
                    <a:bodyPr/>
                    <a:lstStyle/>
                    <a:p>
                      <a:r>
                        <a:rPr lang="de-CH" sz="1600" b="1">
                          <a:latin typeface="Futura Bk BT" panose="020B0502020204020303" pitchFamily="34" charset="0"/>
                        </a:rPr>
                        <a:t>Genehmigung GV</a:t>
                      </a:r>
                    </a:p>
                  </a:txBody>
                  <a:tcPr/>
                </a:tc>
                <a:tc>
                  <a:txBody>
                    <a:bodyPr/>
                    <a:lstStyle/>
                    <a:p>
                      <a:pPr algn="r"/>
                      <a:r>
                        <a:rPr lang="de-CH" sz="1600" b="1">
                          <a:latin typeface="Futura Bk BT" panose="020B0502020204020303" pitchFamily="34" charset="0"/>
                        </a:rPr>
                        <a:t>Objektkredit</a:t>
                      </a:r>
                    </a:p>
                  </a:txBody>
                  <a:tcPr/>
                </a:tc>
                <a:tc>
                  <a:txBody>
                    <a:bodyPr/>
                    <a:lstStyle/>
                    <a:p>
                      <a:pPr algn="r"/>
                      <a:r>
                        <a:rPr lang="de-CH" sz="1600" b="1">
                          <a:latin typeface="Futura Bk BT" panose="020B0502020204020303" pitchFamily="34" charset="0"/>
                        </a:rPr>
                        <a:t>verbraucht</a:t>
                      </a:r>
                    </a:p>
                  </a:txBody>
                  <a:tcPr/>
                </a:tc>
                <a:tc>
                  <a:txBody>
                    <a:bodyPr/>
                    <a:lstStyle/>
                    <a:p>
                      <a:pPr algn="r"/>
                      <a:r>
                        <a:rPr lang="de-CH" sz="1600" b="1">
                          <a:latin typeface="Futura Bk BT" panose="020B0502020204020303" pitchFamily="34" charset="0"/>
                        </a:rPr>
                        <a:t>nicht verwendet</a:t>
                      </a:r>
                    </a:p>
                  </a:txBody>
                  <a:tcPr/>
                </a:tc>
                <a:tc>
                  <a:txBody>
                    <a:bodyPr/>
                    <a:lstStyle/>
                    <a:p>
                      <a:pPr algn="ctr"/>
                      <a:r>
                        <a:rPr lang="de-CH" sz="1600" b="1">
                          <a:latin typeface="Futura Bk BT" panose="020B0502020204020303" pitchFamily="34" charset="0"/>
                        </a:rPr>
                        <a:t>%</a:t>
                      </a:r>
                    </a:p>
                  </a:txBody>
                  <a:tcPr/>
                </a:tc>
                <a:extLst>
                  <a:ext uri="{0D108BD9-81ED-4DB2-BD59-A6C34878D82A}">
                    <a16:rowId xmlns:a16="http://schemas.microsoft.com/office/drawing/2014/main" val="4163227300"/>
                  </a:ext>
                </a:extLst>
              </a:tr>
              <a:tr h="370840">
                <a:tc>
                  <a:txBody>
                    <a:bodyPr/>
                    <a:lstStyle/>
                    <a:p>
                      <a:r>
                        <a:rPr lang="de-CH" sz="1600">
                          <a:latin typeface="Futura Bk BT" panose="020B0502020204020303" pitchFamily="34" charset="0"/>
                        </a:rPr>
                        <a:t>09.12.2019</a:t>
                      </a:r>
                    </a:p>
                    <a:p>
                      <a:r>
                        <a:rPr lang="de-CH" sz="1600">
                          <a:latin typeface="Futura Bk BT" panose="020B0502020204020303" pitchFamily="34" charset="0"/>
                        </a:rPr>
                        <a:t>(Tafers)</a:t>
                      </a:r>
                    </a:p>
                  </a:txBody>
                  <a:tcPr/>
                </a:tc>
                <a:tc>
                  <a:txBody>
                    <a:bodyPr/>
                    <a:lstStyle/>
                    <a:p>
                      <a:pPr algn="r"/>
                      <a:r>
                        <a:rPr lang="de-CH" sz="1600">
                          <a:latin typeface="Futura Bk BT" panose="020B0502020204020303" pitchFamily="34" charset="0"/>
                        </a:rPr>
                        <a:t>540’000</a:t>
                      </a:r>
                    </a:p>
                  </a:txBody>
                  <a:tcPr/>
                </a:tc>
                <a:tc>
                  <a:txBody>
                    <a:bodyPr/>
                    <a:lstStyle/>
                    <a:p>
                      <a:pPr algn="r"/>
                      <a:r>
                        <a:rPr lang="de-CH" sz="1600">
                          <a:latin typeface="Futura Bk BT" panose="020B0502020204020303" pitchFamily="34" charset="0"/>
                        </a:rPr>
                        <a:t>494’735.05</a:t>
                      </a:r>
                    </a:p>
                  </a:txBody>
                  <a:tcPr/>
                </a:tc>
                <a:tc>
                  <a:txBody>
                    <a:bodyPr/>
                    <a:lstStyle/>
                    <a:p>
                      <a:pPr algn="r"/>
                      <a:r>
                        <a:rPr lang="de-CH" sz="1600">
                          <a:latin typeface="Futura Bk BT" panose="020B0502020204020303" pitchFamily="34" charset="0"/>
                        </a:rPr>
                        <a:t>45’264.95</a:t>
                      </a:r>
                    </a:p>
                  </a:txBody>
                  <a:tcPr/>
                </a:tc>
                <a:tc>
                  <a:txBody>
                    <a:bodyPr/>
                    <a:lstStyle/>
                    <a:p>
                      <a:pPr algn="ctr"/>
                      <a:r>
                        <a:rPr lang="de-CH" sz="1600" b="1">
                          <a:solidFill>
                            <a:srgbClr val="00B050"/>
                          </a:solidFill>
                          <a:latin typeface="Futura Bk BT" panose="020B0502020204020303" pitchFamily="34" charset="0"/>
                        </a:rPr>
                        <a:t>- 8.4 %</a:t>
                      </a:r>
                    </a:p>
                  </a:txBody>
                  <a:tcPr/>
                </a:tc>
                <a:extLst>
                  <a:ext uri="{0D108BD9-81ED-4DB2-BD59-A6C34878D82A}">
                    <a16:rowId xmlns:a16="http://schemas.microsoft.com/office/drawing/2014/main" val="3424967990"/>
                  </a:ext>
                </a:extLst>
              </a:tr>
            </a:tbl>
          </a:graphicData>
        </a:graphic>
      </p:graphicFrame>
    </p:spTree>
    <p:extLst>
      <p:ext uri="{BB962C8B-B14F-4D97-AF65-F5344CB8AC3E}">
        <p14:creationId xmlns:p14="http://schemas.microsoft.com/office/powerpoint/2010/main" val="6566003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55</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Verschiedenes - Projektabrechnungen</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elle 10">
            <a:extLst>
              <a:ext uri="{FF2B5EF4-FFF2-40B4-BE49-F238E27FC236}">
                <a16:creationId xmlns:a16="http://schemas.microsoft.com/office/drawing/2014/main" id="{375D4BCF-B77B-4741-B107-5FC457340267}"/>
              </a:ext>
            </a:extLst>
          </p:cNvPr>
          <p:cNvGraphicFramePr>
            <a:graphicFrameLocks noGrp="1"/>
          </p:cNvGraphicFramePr>
          <p:nvPr>
            <p:extLst>
              <p:ext uri="{D42A27DB-BD31-4B8C-83A1-F6EECF244321}">
                <p14:modId xmlns:p14="http://schemas.microsoft.com/office/powerpoint/2010/main" val="4119445075"/>
              </p:ext>
            </p:extLst>
          </p:nvPr>
        </p:nvGraphicFramePr>
        <p:xfrm>
          <a:off x="1612494" y="1404477"/>
          <a:ext cx="8128000" cy="5283200"/>
        </p:xfrm>
        <a:graphic>
          <a:graphicData uri="http://schemas.openxmlformats.org/drawingml/2006/table">
            <a:tbl>
              <a:tblPr firstRow="1" bandRow="1">
                <a:tableStyleId>{5C22544A-7EE6-4342-B048-85BDC9FD1C3A}</a:tableStyleId>
              </a:tblPr>
              <a:tblGrid>
                <a:gridCol w="1909379">
                  <a:extLst>
                    <a:ext uri="{9D8B030D-6E8A-4147-A177-3AD203B41FA5}">
                      <a16:colId xmlns:a16="http://schemas.microsoft.com/office/drawing/2014/main" val="182925639"/>
                    </a:ext>
                  </a:extLst>
                </a:gridCol>
                <a:gridCol w="1341821">
                  <a:extLst>
                    <a:ext uri="{9D8B030D-6E8A-4147-A177-3AD203B41FA5}">
                      <a16:colId xmlns:a16="http://schemas.microsoft.com/office/drawing/2014/main" val="266955981"/>
                    </a:ext>
                  </a:extLst>
                </a:gridCol>
                <a:gridCol w="1625600">
                  <a:extLst>
                    <a:ext uri="{9D8B030D-6E8A-4147-A177-3AD203B41FA5}">
                      <a16:colId xmlns:a16="http://schemas.microsoft.com/office/drawing/2014/main" val="2959965679"/>
                    </a:ext>
                  </a:extLst>
                </a:gridCol>
                <a:gridCol w="1785883">
                  <a:extLst>
                    <a:ext uri="{9D8B030D-6E8A-4147-A177-3AD203B41FA5}">
                      <a16:colId xmlns:a16="http://schemas.microsoft.com/office/drawing/2014/main" val="3671339263"/>
                    </a:ext>
                  </a:extLst>
                </a:gridCol>
                <a:gridCol w="1465317">
                  <a:extLst>
                    <a:ext uri="{9D8B030D-6E8A-4147-A177-3AD203B41FA5}">
                      <a16:colId xmlns:a16="http://schemas.microsoft.com/office/drawing/2014/main" val="97224717"/>
                    </a:ext>
                  </a:extLst>
                </a:gridCol>
              </a:tblGrid>
              <a:tr h="370840">
                <a:tc gridSpan="5">
                  <a:txBody>
                    <a:bodyPr/>
                    <a:lstStyle/>
                    <a:p>
                      <a:r>
                        <a:rPr lang="de-CH" sz="1600">
                          <a:latin typeface="Futura Bk BT" panose="020B0502020204020303" pitchFamily="34" charset="0"/>
                        </a:rPr>
                        <a:t>Fernwärmeprojekt Tafers</a:t>
                      </a:r>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266062067"/>
                  </a:ext>
                </a:extLst>
              </a:tr>
              <a:tr h="370840">
                <a:tc>
                  <a:txBody>
                    <a:bodyPr/>
                    <a:lstStyle/>
                    <a:p>
                      <a:r>
                        <a:rPr lang="de-CH" sz="1600" b="1">
                          <a:latin typeface="Futura Bk BT" panose="020B0502020204020303" pitchFamily="34" charset="0"/>
                        </a:rPr>
                        <a:t>Genehmigung GV</a:t>
                      </a:r>
                    </a:p>
                  </a:txBody>
                  <a:tcPr/>
                </a:tc>
                <a:tc>
                  <a:txBody>
                    <a:bodyPr/>
                    <a:lstStyle/>
                    <a:p>
                      <a:pPr algn="r"/>
                      <a:r>
                        <a:rPr lang="de-CH" sz="1600" b="1">
                          <a:latin typeface="Futura Bk BT" panose="020B0502020204020303" pitchFamily="34" charset="0"/>
                        </a:rPr>
                        <a:t>Objektkredit</a:t>
                      </a:r>
                    </a:p>
                  </a:txBody>
                  <a:tcPr/>
                </a:tc>
                <a:tc>
                  <a:txBody>
                    <a:bodyPr/>
                    <a:lstStyle/>
                    <a:p>
                      <a:pPr algn="r"/>
                      <a:r>
                        <a:rPr lang="de-CH" sz="1600" b="1">
                          <a:latin typeface="Futura Bk BT" panose="020B0502020204020303" pitchFamily="34" charset="0"/>
                        </a:rPr>
                        <a:t>verbraucht</a:t>
                      </a:r>
                    </a:p>
                  </a:txBody>
                  <a:tcPr/>
                </a:tc>
                <a:tc>
                  <a:txBody>
                    <a:bodyPr/>
                    <a:lstStyle/>
                    <a:p>
                      <a:pPr algn="r"/>
                      <a:r>
                        <a:rPr lang="de-CH" sz="1600" b="1">
                          <a:latin typeface="Futura Bk BT" panose="020B0502020204020303" pitchFamily="34" charset="0"/>
                        </a:rPr>
                        <a:t>nicht verwendet</a:t>
                      </a:r>
                    </a:p>
                  </a:txBody>
                  <a:tcPr/>
                </a:tc>
                <a:tc>
                  <a:txBody>
                    <a:bodyPr/>
                    <a:lstStyle/>
                    <a:p>
                      <a:pPr algn="ctr"/>
                      <a:r>
                        <a:rPr lang="de-CH" sz="1600" b="1">
                          <a:latin typeface="Futura Bk BT" panose="020B0502020204020303" pitchFamily="34" charset="0"/>
                        </a:rPr>
                        <a:t>%</a:t>
                      </a:r>
                    </a:p>
                  </a:txBody>
                  <a:tcPr/>
                </a:tc>
                <a:extLst>
                  <a:ext uri="{0D108BD9-81ED-4DB2-BD59-A6C34878D82A}">
                    <a16:rowId xmlns:a16="http://schemas.microsoft.com/office/drawing/2014/main" val="4163227300"/>
                  </a:ext>
                </a:extLst>
              </a:tr>
              <a:tr h="370840">
                <a:tc>
                  <a:txBody>
                    <a:bodyPr/>
                    <a:lstStyle/>
                    <a:p>
                      <a:r>
                        <a:rPr lang="de-CH" sz="1600">
                          <a:latin typeface="Futura Bk BT" panose="020B0502020204020303" pitchFamily="34" charset="0"/>
                        </a:rPr>
                        <a:t>09.12.2019 (Tafers)</a:t>
                      </a:r>
                    </a:p>
                  </a:txBody>
                  <a:tcPr/>
                </a:tc>
                <a:tc>
                  <a:txBody>
                    <a:bodyPr/>
                    <a:lstStyle/>
                    <a:p>
                      <a:pPr algn="r"/>
                      <a:r>
                        <a:rPr lang="de-CH" sz="1600">
                          <a:latin typeface="Futura Bk BT" panose="020B0502020204020303" pitchFamily="34" charset="0"/>
                        </a:rPr>
                        <a:t>312’000</a:t>
                      </a:r>
                    </a:p>
                  </a:txBody>
                  <a:tcPr/>
                </a:tc>
                <a:tc>
                  <a:txBody>
                    <a:bodyPr/>
                    <a:lstStyle/>
                    <a:p>
                      <a:pPr algn="r"/>
                      <a:r>
                        <a:rPr lang="de-CH" sz="1600">
                          <a:latin typeface="Futura Bk BT" panose="020B0502020204020303" pitchFamily="34" charset="0"/>
                        </a:rPr>
                        <a:t>300’030.14</a:t>
                      </a:r>
                    </a:p>
                  </a:txBody>
                  <a:tcPr/>
                </a:tc>
                <a:tc>
                  <a:txBody>
                    <a:bodyPr/>
                    <a:lstStyle/>
                    <a:p>
                      <a:pPr algn="r"/>
                      <a:r>
                        <a:rPr lang="de-CH" sz="1600">
                          <a:latin typeface="Futura Bk BT" panose="020B0502020204020303" pitchFamily="34" charset="0"/>
                        </a:rPr>
                        <a:t>11’969.86</a:t>
                      </a:r>
                    </a:p>
                  </a:txBody>
                  <a:tcPr/>
                </a:tc>
                <a:tc>
                  <a:txBody>
                    <a:bodyPr/>
                    <a:lstStyle/>
                    <a:p>
                      <a:pPr algn="ctr"/>
                      <a:r>
                        <a:rPr lang="de-CH" sz="1600" b="1">
                          <a:solidFill>
                            <a:srgbClr val="00B050"/>
                          </a:solidFill>
                          <a:latin typeface="Futura Bk BT" panose="020B0502020204020303" pitchFamily="34" charset="0"/>
                        </a:rPr>
                        <a:t>- 3.8 %</a:t>
                      </a:r>
                    </a:p>
                  </a:txBody>
                  <a:tcPr/>
                </a:tc>
                <a:extLst>
                  <a:ext uri="{0D108BD9-81ED-4DB2-BD59-A6C34878D82A}">
                    <a16:rowId xmlns:a16="http://schemas.microsoft.com/office/drawing/2014/main" val="3424967990"/>
                  </a:ext>
                </a:extLst>
              </a:tr>
              <a:tr h="370840">
                <a:tc>
                  <a:txBody>
                    <a:bodyPr/>
                    <a:lstStyle/>
                    <a:p>
                      <a:endParaRPr lang="de-CH" sz="1600">
                        <a:latin typeface="Futura Bk BT" panose="020B0502020204020303" pitchFamily="34" charset="0"/>
                      </a:endParaRPr>
                    </a:p>
                  </a:txBody>
                  <a:tcPr>
                    <a:solidFill>
                      <a:schemeClr val="bg1"/>
                    </a:solidFill>
                  </a:tcPr>
                </a:tc>
                <a:tc>
                  <a:txBody>
                    <a:bodyPr/>
                    <a:lstStyle/>
                    <a:p>
                      <a:pPr algn="r"/>
                      <a:endParaRPr lang="de-CH" sz="1600">
                        <a:latin typeface="Futura Bk BT" panose="020B0502020204020303" pitchFamily="34" charset="0"/>
                      </a:endParaRPr>
                    </a:p>
                  </a:txBody>
                  <a:tcPr>
                    <a:solidFill>
                      <a:schemeClr val="bg1"/>
                    </a:solidFill>
                  </a:tcPr>
                </a:tc>
                <a:tc>
                  <a:txBody>
                    <a:bodyPr/>
                    <a:lstStyle/>
                    <a:p>
                      <a:pPr algn="r"/>
                      <a:endParaRPr lang="de-CH" sz="1600">
                        <a:latin typeface="Futura Bk BT" panose="020B0502020204020303" pitchFamily="34" charset="0"/>
                      </a:endParaRPr>
                    </a:p>
                  </a:txBody>
                  <a:tcPr>
                    <a:solidFill>
                      <a:schemeClr val="bg1"/>
                    </a:solidFill>
                  </a:tcPr>
                </a:tc>
                <a:tc>
                  <a:txBody>
                    <a:bodyPr/>
                    <a:lstStyle/>
                    <a:p>
                      <a:pPr algn="r"/>
                      <a:endParaRPr lang="de-CH" sz="1600">
                        <a:latin typeface="Futura Bk BT" panose="020B0502020204020303" pitchFamily="34" charset="0"/>
                      </a:endParaRPr>
                    </a:p>
                  </a:txBody>
                  <a:tcPr>
                    <a:solidFill>
                      <a:schemeClr val="bg1"/>
                    </a:solidFill>
                  </a:tcPr>
                </a:tc>
                <a:tc>
                  <a:txBody>
                    <a:bodyPr/>
                    <a:lstStyle/>
                    <a:p>
                      <a:endParaRPr lang="de-CH" sz="1600">
                        <a:solidFill>
                          <a:srgbClr val="00B050"/>
                        </a:solidFill>
                        <a:latin typeface="Futura Bk BT" panose="020B0502020204020303" pitchFamily="34" charset="0"/>
                      </a:endParaRPr>
                    </a:p>
                  </a:txBody>
                  <a:tcPr>
                    <a:solidFill>
                      <a:schemeClr val="bg1"/>
                    </a:solidFill>
                  </a:tcPr>
                </a:tc>
                <a:extLst>
                  <a:ext uri="{0D108BD9-81ED-4DB2-BD59-A6C34878D82A}">
                    <a16:rowId xmlns:a16="http://schemas.microsoft.com/office/drawing/2014/main" val="1142775326"/>
                  </a:ext>
                </a:extLst>
              </a:tr>
              <a:tr h="370840">
                <a:tc>
                  <a:txBody>
                    <a:bodyPr/>
                    <a:lstStyle/>
                    <a:p>
                      <a:r>
                        <a:rPr lang="de-CH" sz="1600">
                          <a:latin typeface="Futura Bk BT" panose="020B0502020204020303" pitchFamily="34" charset="0"/>
                        </a:rPr>
                        <a:t>Anteil Amthaus</a:t>
                      </a:r>
                    </a:p>
                  </a:txBody>
                  <a:tcPr/>
                </a:tc>
                <a:tc gridSpan="2">
                  <a:txBody>
                    <a:bodyPr/>
                    <a:lstStyle/>
                    <a:p>
                      <a:pPr algn="r"/>
                      <a:r>
                        <a:rPr lang="de-CH" sz="1600">
                          <a:latin typeface="Futura Bk BT" panose="020B0502020204020303" pitchFamily="34" charset="0"/>
                        </a:rPr>
                        <a:t>Ausgaben</a:t>
                      </a:r>
                    </a:p>
                  </a:txBody>
                  <a:tcPr/>
                </a:tc>
                <a:tc hMerge="1">
                  <a:txBody>
                    <a:bodyPr/>
                    <a:lstStyle/>
                    <a:p>
                      <a:endParaRPr/>
                    </a:p>
                  </a:txBody>
                  <a:tcPr/>
                </a:tc>
                <a:tc>
                  <a:txBody>
                    <a:bodyPr/>
                    <a:lstStyle/>
                    <a:p>
                      <a:pPr algn="r"/>
                      <a:r>
                        <a:rPr lang="de-CH" sz="1600">
                          <a:latin typeface="Futura Bk BT" panose="020B0502020204020303" pitchFamily="34" charset="0"/>
                        </a:rPr>
                        <a:t>81’906.22</a:t>
                      </a:r>
                    </a:p>
                  </a:txBody>
                  <a:tcPr/>
                </a:tc>
                <a:tc>
                  <a:txBody>
                    <a:bodyPr/>
                    <a:lstStyle/>
                    <a:p>
                      <a:endParaRPr lang="de-CH" sz="1600">
                        <a:solidFill>
                          <a:srgbClr val="00B050"/>
                        </a:solidFill>
                        <a:latin typeface="Futura Bk BT" panose="020B0502020204020303" pitchFamily="34" charset="0"/>
                      </a:endParaRPr>
                    </a:p>
                  </a:txBody>
                  <a:tcPr/>
                </a:tc>
                <a:extLst>
                  <a:ext uri="{0D108BD9-81ED-4DB2-BD59-A6C34878D82A}">
                    <a16:rowId xmlns:a16="http://schemas.microsoft.com/office/drawing/2014/main" val="2468119566"/>
                  </a:ext>
                </a:extLst>
              </a:tr>
              <a:tr h="370840">
                <a:tc>
                  <a:txBody>
                    <a:bodyPr/>
                    <a:lstStyle/>
                    <a:p>
                      <a:endParaRPr lang="de-CH" sz="1600">
                        <a:latin typeface="Futura Bk BT" panose="020B0502020204020303" pitchFamily="34" charset="0"/>
                      </a:endParaRPr>
                    </a:p>
                  </a:txBody>
                  <a:tcPr/>
                </a:tc>
                <a:tc gridSpan="2">
                  <a:txBody>
                    <a:bodyPr/>
                    <a:lstStyle/>
                    <a:p>
                      <a:pPr algn="r"/>
                      <a:r>
                        <a:rPr lang="de-CH" sz="1600">
                          <a:latin typeface="Futura Bk BT" panose="020B0502020204020303" pitchFamily="34" charset="0"/>
                        </a:rPr>
                        <a:t>Subvention Amt für Energie</a:t>
                      </a:r>
                    </a:p>
                  </a:txBody>
                  <a:tcPr/>
                </a:tc>
                <a:tc hMerge="1">
                  <a:txBody>
                    <a:bodyPr/>
                    <a:lstStyle/>
                    <a:p>
                      <a:endParaRPr lang="de-CH"/>
                    </a:p>
                  </a:txBody>
                  <a:tcPr/>
                </a:tc>
                <a:tc>
                  <a:txBody>
                    <a:bodyPr/>
                    <a:lstStyle/>
                    <a:p>
                      <a:pPr algn="r"/>
                      <a:r>
                        <a:rPr lang="de-CH" sz="1600">
                          <a:latin typeface="Futura Bk BT" panose="020B0502020204020303" pitchFamily="34" charset="0"/>
                        </a:rPr>
                        <a:t>-19’823.00</a:t>
                      </a:r>
                    </a:p>
                  </a:txBody>
                  <a:tcPr/>
                </a:tc>
                <a:tc>
                  <a:txBody>
                    <a:bodyPr/>
                    <a:lstStyle/>
                    <a:p>
                      <a:pPr algn="r"/>
                      <a:r>
                        <a:rPr lang="de-CH" sz="1600">
                          <a:solidFill>
                            <a:schemeClr val="tx1"/>
                          </a:solidFill>
                          <a:latin typeface="Futura Bk BT" panose="020B0502020204020303" pitchFamily="34" charset="0"/>
                        </a:rPr>
                        <a:t>62’083.22</a:t>
                      </a:r>
                    </a:p>
                  </a:txBody>
                  <a:tcPr/>
                </a:tc>
                <a:extLst>
                  <a:ext uri="{0D108BD9-81ED-4DB2-BD59-A6C34878D82A}">
                    <a16:rowId xmlns:a16="http://schemas.microsoft.com/office/drawing/2014/main" val="3887598699"/>
                  </a:ext>
                </a:extLst>
              </a:tr>
              <a:tr h="370840">
                <a:tc>
                  <a:txBody>
                    <a:bodyPr/>
                    <a:lstStyle/>
                    <a:p>
                      <a:r>
                        <a:rPr lang="de-CH" sz="1600">
                          <a:latin typeface="Futura Bk BT" panose="020B0502020204020303" pitchFamily="34" charset="0"/>
                        </a:rPr>
                        <a:t>Anteil Postgebäude</a:t>
                      </a:r>
                    </a:p>
                  </a:txBody>
                  <a:tcPr/>
                </a:tc>
                <a:tc gridSpan="2">
                  <a:txBody>
                    <a:bodyPr/>
                    <a:lstStyle/>
                    <a:p>
                      <a:pPr algn="r"/>
                      <a:r>
                        <a:rPr lang="de-CH" sz="1600">
                          <a:latin typeface="Futura Bk BT" panose="020B0502020204020303" pitchFamily="34" charset="0"/>
                        </a:rPr>
                        <a:t>Ausgaben</a:t>
                      </a:r>
                    </a:p>
                  </a:txBody>
                  <a:tcPr/>
                </a:tc>
                <a:tc hMerge="1">
                  <a:txBody>
                    <a:bodyPr/>
                    <a:lstStyle/>
                    <a:p>
                      <a:endParaRPr lang="de-CH"/>
                    </a:p>
                  </a:txBody>
                  <a:tcPr/>
                </a:tc>
                <a:tc>
                  <a:txBody>
                    <a:bodyPr/>
                    <a:lstStyle/>
                    <a:p>
                      <a:pPr algn="r"/>
                      <a:r>
                        <a:rPr lang="de-CH" sz="1600">
                          <a:latin typeface="Futura Bk BT" panose="020B0502020204020303" pitchFamily="34" charset="0"/>
                        </a:rPr>
                        <a:t>40’849.60</a:t>
                      </a:r>
                    </a:p>
                  </a:txBody>
                  <a:tcPr/>
                </a:tc>
                <a:tc>
                  <a:txBody>
                    <a:bodyPr/>
                    <a:lstStyle/>
                    <a:p>
                      <a:pPr algn="r"/>
                      <a:endParaRPr lang="de-CH" sz="1600">
                        <a:solidFill>
                          <a:schemeClr val="tx1"/>
                        </a:solidFill>
                        <a:latin typeface="Futura Bk BT" panose="020B0502020204020303" pitchFamily="34" charset="0"/>
                      </a:endParaRPr>
                    </a:p>
                  </a:txBody>
                  <a:tcPr/>
                </a:tc>
                <a:extLst>
                  <a:ext uri="{0D108BD9-81ED-4DB2-BD59-A6C34878D82A}">
                    <a16:rowId xmlns:a16="http://schemas.microsoft.com/office/drawing/2014/main" val="2903554699"/>
                  </a:ext>
                </a:extLst>
              </a:tr>
              <a:tr h="370840">
                <a:tc>
                  <a:txBody>
                    <a:bodyPr/>
                    <a:lstStyle/>
                    <a:p>
                      <a:endParaRPr lang="de-CH" sz="1600">
                        <a:latin typeface="Futura Bk BT" panose="020B0502020204020303" pitchFamily="34" charset="0"/>
                      </a:endParaRPr>
                    </a:p>
                  </a:txBody>
                  <a:tcPr/>
                </a:tc>
                <a:tc gridSpan="2">
                  <a:txBody>
                    <a:bodyPr/>
                    <a:lstStyle/>
                    <a:p>
                      <a:pPr algn="r"/>
                      <a:r>
                        <a:rPr lang="de-CH" sz="1600">
                          <a:latin typeface="Futura Bk BT" panose="020B0502020204020303" pitchFamily="34" charset="0"/>
                        </a:rPr>
                        <a:t>Subvention Amt für Energie</a:t>
                      </a:r>
                    </a:p>
                  </a:txBody>
                  <a:tcPr/>
                </a:tc>
                <a:tc hMerge="1">
                  <a:txBody>
                    <a:bodyPr/>
                    <a:lstStyle/>
                    <a:p>
                      <a:endParaRPr lang="de-CH"/>
                    </a:p>
                  </a:txBody>
                  <a:tcPr/>
                </a:tc>
                <a:tc>
                  <a:txBody>
                    <a:bodyPr/>
                    <a:lstStyle/>
                    <a:p>
                      <a:pPr algn="r"/>
                      <a:r>
                        <a:rPr lang="de-CH" sz="1600">
                          <a:latin typeface="Futura Bk BT" panose="020B0502020204020303" pitchFamily="34" charset="0"/>
                        </a:rPr>
                        <a:t>-10’238.00</a:t>
                      </a:r>
                    </a:p>
                  </a:txBody>
                  <a:tcPr/>
                </a:tc>
                <a:tc>
                  <a:txBody>
                    <a:bodyPr/>
                    <a:lstStyle/>
                    <a:p>
                      <a:pPr algn="r"/>
                      <a:r>
                        <a:rPr lang="de-CH" sz="1600">
                          <a:solidFill>
                            <a:schemeClr val="tx1"/>
                          </a:solidFill>
                          <a:latin typeface="Futura Bk BT" panose="020B0502020204020303" pitchFamily="34" charset="0"/>
                        </a:rPr>
                        <a:t>30’611.60</a:t>
                      </a:r>
                    </a:p>
                  </a:txBody>
                  <a:tcPr/>
                </a:tc>
                <a:extLst>
                  <a:ext uri="{0D108BD9-81ED-4DB2-BD59-A6C34878D82A}">
                    <a16:rowId xmlns:a16="http://schemas.microsoft.com/office/drawing/2014/main" val="1733608299"/>
                  </a:ext>
                </a:extLst>
              </a:tr>
              <a:tr h="370840">
                <a:tc>
                  <a:txBody>
                    <a:bodyPr/>
                    <a:lstStyle/>
                    <a:p>
                      <a:r>
                        <a:rPr lang="de-CH" sz="1600">
                          <a:latin typeface="Futura Bk BT" panose="020B0502020204020303" pitchFamily="34" charset="0"/>
                        </a:rPr>
                        <a:t>Anteil Primarschule</a:t>
                      </a:r>
                    </a:p>
                  </a:txBody>
                  <a:tcPr/>
                </a:tc>
                <a:tc gridSpan="2">
                  <a:txBody>
                    <a:bodyPr/>
                    <a:lstStyle/>
                    <a:p>
                      <a:pPr algn="r"/>
                      <a:r>
                        <a:rPr lang="de-CH" sz="1600">
                          <a:latin typeface="Futura Bk BT" panose="020B0502020204020303" pitchFamily="34" charset="0"/>
                        </a:rPr>
                        <a:t>Ausgaben</a:t>
                      </a:r>
                    </a:p>
                  </a:txBody>
                  <a:tcPr/>
                </a:tc>
                <a:tc hMerge="1">
                  <a:txBody>
                    <a:bodyPr/>
                    <a:lstStyle/>
                    <a:p>
                      <a:endParaRPr lang="de-CH"/>
                    </a:p>
                  </a:txBody>
                  <a:tcPr/>
                </a:tc>
                <a:tc>
                  <a:txBody>
                    <a:bodyPr/>
                    <a:lstStyle/>
                    <a:p>
                      <a:pPr algn="r"/>
                      <a:r>
                        <a:rPr lang="de-CH" sz="1600">
                          <a:latin typeface="Futura Bk BT" panose="020B0502020204020303" pitchFamily="34" charset="0"/>
                        </a:rPr>
                        <a:t>177’274.32</a:t>
                      </a:r>
                    </a:p>
                  </a:txBody>
                  <a:tcPr/>
                </a:tc>
                <a:tc>
                  <a:txBody>
                    <a:bodyPr/>
                    <a:lstStyle/>
                    <a:p>
                      <a:pPr algn="r"/>
                      <a:endParaRPr lang="de-CH" sz="1600">
                        <a:solidFill>
                          <a:schemeClr val="tx1"/>
                        </a:solidFill>
                        <a:latin typeface="Futura Bk BT" panose="020B0502020204020303" pitchFamily="34" charset="0"/>
                      </a:endParaRPr>
                    </a:p>
                  </a:txBody>
                  <a:tcPr/>
                </a:tc>
                <a:extLst>
                  <a:ext uri="{0D108BD9-81ED-4DB2-BD59-A6C34878D82A}">
                    <a16:rowId xmlns:a16="http://schemas.microsoft.com/office/drawing/2014/main" val="3594477308"/>
                  </a:ext>
                </a:extLst>
              </a:tr>
              <a:tr h="370840">
                <a:tc>
                  <a:txBody>
                    <a:bodyPr/>
                    <a:lstStyle/>
                    <a:p>
                      <a:endParaRPr lang="de-CH" sz="1600">
                        <a:latin typeface="Futura Bk BT" panose="020B0502020204020303" pitchFamily="34" charset="0"/>
                      </a:endParaRPr>
                    </a:p>
                  </a:txBody>
                  <a:tcPr/>
                </a:tc>
                <a:tc gridSpan="2">
                  <a:txBody>
                    <a:bodyPr/>
                    <a:lstStyle/>
                    <a:p>
                      <a:pPr algn="r"/>
                      <a:r>
                        <a:rPr lang="de-CH" sz="1600">
                          <a:latin typeface="Futura Bk BT" panose="020B0502020204020303" pitchFamily="34" charset="0"/>
                        </a:rPr>
                        <a:t>Subvention Amt für Energie</a:t>
                      </a:r>
                    </a:p>
                  </a:txBody>
                  <a:tcPr/>
                </a:tc>
                <a:tc hMerge="1">
                  <a:txBody>
                    <a:bodyPr/>
                    <a:lstStyle/>
                    <a:p>
                      <a:endParaRPr lang="de-CH"/>
                    </a:p>
                  </a:txBody>
                  <a:tcPr/>
                </a:tc>
                <a:tc>
                  <a:txBody>
                    <a:bodyPr/>
                    <a:lstStyle/>
                    <a:p>
                      <a:pPr algn="r"/>
                      <a:r>
                        <a:rPr lang="de-CH" sz="1600">
                          <a:latin typeface="Futura Bk BT" panose="020B0502020204020303" pitchFamily="34" charset="0"/>
                        </a:rPr>
                        <a:t>-9’833.00</a:t>
                      </a:r>
                    </a:p>
                  </a:txBody>
                  <a:tcPr/>
                </a:tc>
                <a:tc>
                  <a:txBody>
                    <a:bodyPr/>
                    <a:lstStyle/>
                    <a:p>
                      <a:pPr algn="r"/>
                      <a:r>
                        <a:rPr lang="de-CH" sz="1600">
                          <a:solidFill>
                            <a:schemeClr val="tx1"/>
                          </a:solidFill>
                          <a:latin typeface="Futura Bk BT" panose="020B0502020204020303" pitchFamily="34" charset="0"/>
                        </a:rPr>
                        <a:t>167’441.32</a:t>
                      </a:r>
                    </a:p>
                  </a:txBody>
                  <a:tcPr/>
                </a:tc>
                <a:extLst>
                  <a:ext uri="{0D108BD9-81ED-4DB2-BD59-A6C34878D82A}">
                    <a16:rowId xmlns:a16="http://schemas.microsoft.com/office/drawing/2014/main" val="1494330286"/>
                  </a:ext>
                </a:extLst>
              </a:tr>
              <a:tr h="370840">
                <a:tc>
                  <a:txBody>
                    <a:bodyPr/>
                    <a:lstStyle/>
                    <a:p>
                      <a:r>
                        <a:rPr lang="de-CH" sz="1600" b="1">
                          <a:latin typeface="Futura Bk BT" panose="020B0502020204020303" pitchFamily="34" charset="0"/>
                        </a:rPr>
                        <a:t>Total</a:t>
                      </a:r>
                    </a:p>
                  </a:txBody>
                  <a:tcPr/>
                </a:tc>
                <a:tc gridSpan="2">
                  <a:txBody>
                    <a:bodyPr/>
                    <a:lstStyle/>
                    <a:p>
                      <a:pPr algn="r"/>
                      <a:r>
                        <a:rPr lang="de-CH" sz="1600" b="1">
                          <a:latin typeface="Futura Bk BT" panose="020B0502020204020303" pitchFamily="34" charset="0"/>
                        </a:rPr>
                        <a:t>Ausgaben</a:t>
                      </a:r>
                    </a:p>
                  </a:txBody>
                  <a:tcPr/>
                </a:tc>
                <a:tc hMerge="1">
                  <a:txBody>
                    <a:bodyPr/>
                    <a:lstStyle/>
                    <a:p>
                      <a:endParaRPr lang="de-CH"/>
                    </a:p>
                  </a:txBody>
                  <a:tcPr/>
                </a:tc>
                <a:tc>
                  <a:txBody>
                    <a:bodyPr/>
                    <a:lstStyle/>
                    <a:p>
                      <a:pPr algn="r"/>
                      <a:r>
                        <a:rPr lang="de-CH" sz="1600" b="1">
                          <a:latin typeface="Futura Bk BT" panose="020B0502020204020303" pitchFamily="34" charset="0"/>
                        </a:rPr>
                        <a:t>300’030.14</a:t>
                      </a:r>
                    </a:p>
                  </a:txBody>
                  <a:tcPr/>
                </a:tc>
                <a:tc>
                  <a:txBody>
                    <a:bodyPr/>
                    <a:lstStyle/>
                    <a:p>
                      <a:pPr algn="r"/>
                      <a:endParaRPr lang="de-CH" sz="1600" b="1">
                        <a:solidFill>
                          <a:schemeClr val="tx1"/>
                        </a:solidFill>
                        <a:latin typeface="Futura Bk BT" panose="020B0502020204020303" pitchFamily="34" charset="0"/>
                      </a:endParaRPr>
                    </a:p>
                  </a:txBody>
                  <a:tcPr/>
                </a:tc>
                <a:extLst>
                  <a:ext uri="{0D108BD9-81ED-4DB2-BD59-A6C34878D82A}">
                    <a16:rowId xmlns:a16="http://schemas.microsoft.com/office/drawing/2014/main" val="979687142"/>
                  </a:ext>
                </a:extLst>
              </a:tr>
              <a:tr h="370840">
                <a:tc>
                  <a:txBody>
                    <a:bodyPr/>
                    <a:lstStyle/>
                    <a:p>
                      <a:endParaRPr lang="de-CH" sz="1600" b="1">
                        <a:latin typeface="Futura Bk BT" panose="020B0502020204020303" pitchFamily="34" charset="0"/>
                      </a:endParaRPr>
                    </a:p>
                  </a:txBody>
                  <a:tcPr/>
                </a:tc>
                <a:tc gridSpan="2">
                  <a:txBody>
                    <a:bodyPr/>
                    <a:lstStyle/>
                    <a:p>
                      <a:pPr algn="r"/>
                      <a:r>
                        <a:rPr lang="de-CH" sz="1600" b="1">
                          <a:latin typeface="Futura Bk BT" panose="020B0502020204020303" pitchFamily="34" charset="0"/>
                        </a:rPr>
                        <a:t>Subvention Amt für Energie</a:t>
                      </a:r>
                    </a:p>
                  </a:txBody>
                  <a:tcPr/>
                </a:tc>
                <a:tc hMerge="1">
                  <a:txBody>
                    <a:bodyPr/>
                    <a:lstStyle/>
                    <a:p>
                      <a:endParaRPr lang="de-CH"/>
                    </a:p>
                  </a:txBody>
                  <a:tcPr/>
                </a:tc>
                <a:tc>
                  <a:txBody>
                    <a:bodyPr/>
                    <a:lstStyle/>
                    <a:p>
                      <a:pPr algn="r"/>
                      <a:r>
                        <a:rPr lang="de-CH" sz="1600" b="1">
                          <a:latin typeface="Futura Bk BT" panose="020B0502020204020303" pitchFamily="34" charset="0"/>
                        </a:rPr>
                        <a:t>39’894.00</a:t>
                      </a:r>
                    </a:p>
                  </a:txBody>
                  <a:tcPr/>
                </a:tc>
                <a:tc>
                  <a:txBody>
                    <a:bodyPr/>
                    <a:lstStyle/>
                    <a:p>
                      <a:pPr algn="r"/>
                      <a:r>
                        <a:rPr lang="de-CH" sz="1600" b="1">
                          <a:solidFill>
                            <a:schemeClr val="tx1"/>
                          </a:solidFill>
                          <a:latin typeface="Futura Bk BT" panose="020B0502020204020303" pitchFamily="34" charset="0"/>
                        </a:rPr>
                        <a:t>260’136.14</a:t>
                      </a:r>
                    </a:p>
                  </a:txBody>
                  <a:tcPr/>
                </a:tc>
                <a:extLst>
                  <a:ext uri="{0D108BD9-81ED-4DB2-BD59-A6C34878D82A}">
                    <a16:rowId xmlns:a16="http://schemas.microsoft.com/office/drawing/2014/main" val="2883466571"/>
                  </a:ext>
                </a:extLst>
              </a:tr>
            </a:tbl>
          </a:graphicData>
        </a:graphic>
      </p:graphicFrame>
    </p:spTree>
    <p:extLst>
      <p:ext uri="{BB962C8B-B14F-4D97-AF65-F5344CB8AC3E}">
        <p14:creationId xmlns:p14="http://schemas.microsoft.com/office/powerpoint/2010/main" val="3232447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56</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Verschiedenes - Projektabrechnungen</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0F655C4-8CB2-4BC6-90DF-F25A593CAC5E}"/>
              </a:ext>
            </a:extLst>
          </p:cNvPr>
          <p:cNvSpPr txBox="1">
            <a:spLocks noChangeArrowheads="1"/>
          </p:cNvSpPr>
          <p:nvPr/>
        </p:nvSpPr>
        <p:spPr>
          <a:xfrm>
            <a:off x="1273536" y="1451369"/>
            <a:ext cx="9131893" cy="3878681"/>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p:txBody>
      </p:sp>
      <p:graphicFrame>
        <p:nvGraphicFramePr>
          <p:cNvPr id="10" name="Tabelle 10">
            <a:extLst>
              <a:ext uri="{FF2B5EF4-FFF2-40B4-BE49-F238E27FC236}">
                <a16:creationId xmlns:a16="http://schemas.microsoft.com/office/drawing/2014/main" id="{375D4BCF-B77B-4741-B107-5FC457340267}"/>
              </a:ext>
            </a:extLst>
          </p:cNvPr>
          <p:cNvGraphicFramePr>
            <a:graphicFrameLocks noGrp="1"/>
          </p:cNvGraphicFramePr>
          <p:nvPr>
            <p:extLst>
              <p:ext uri="{D42A27DB-BD31-4B8C-83A1-F6EECF244321}">
                <p14:modId xmlns:p14="http://schemas.microsoft.com/office/powerpoint/2010/main" val="233785105"/>
              </p:ext>
            </p:extLst>
          </p:nvPr>
        </p:nvGraphicFramePr>
        <p:xfrm>
          <a:off x="1612494" y="1939170"/>
          <a:ext cx="8128000" cy="3175000"/>
        </p:xfrm>
        <a:graphic>
          <a:graphicData uri="http://schemas.openxmlformats.org/drawingml/2006/table">
            <a:tbl>
              <a:tblPr firstRow="1" bandRow="1">
                <a:tableStyleId>{5C22544A-7EE6-4342-B048-85BDC9FD1C3A}</a:tableStyleId>
              </a:tblPr>
              <a:tblGrid>
                <a:gridCol w="1909379">
                  <a:extLst>
                    <a:ext uri="{9D8B030D-6E8A-4147-A177-3AD203B41FA5}">
                      <a16:colId xmlns:a16="http://schemas.microsoft.com/office/drawing/2014/main" val="182925639"/>
                    </a:ext>
                  </a:extLst>
                </a:gridCol>
                <a:gridCol w="1491829">
                  <a:extLst>
                    <a:ext uri="{9D8B030D-6E8A-4147-A177-3AD203B41FA5}">
                      <a16:colId xmlns:a16="http://schemas.microsoft.com/office/drawing/2014/main" val="266955981"/>
                    </a:ext>
                  </a:extLst>
                </a:gridCol>
                <a:gridCol w="1475592">
                  <a:extLst>
                    <a:ext uri="{9D8B030D-6E8A-4147-A177-3AD203B41FA5}">
                      <a16:colId xmlns:a16="http://schemas.microsoft.com/office/drawing/2014/main" val="2959965679"/>
                    </a:ext>
                  </a:extLst>
                </a:gridCol>
                <a:gridCol w="1785883">
                  <a:extLst>
                    <a:ext uri="{9D8B030D-6E8A-4147-A177-3AD203B41FA5}">
                      <a16:colId xmlns:a16="http://schemas.microsoft.com/office/drawing/2014/main" val="3671339263"/>
                    </a:ext>
                  </a:extLst>
                </a:gridCol>
                <a:gridCol w="1465317">
                  <a:extLst>
                    <a:ext uri="{9D8B030D-6E8A-4147-A177-3AD203B41FA5}">
                      <a16:colId xmlns:a16="http://schemas.microsoft.com/office/drawing/2014/main" val="97224717"/>
                    </a:ext>
                  </a:extLst>
                </a:gridCol>
              </a:tblGrid>
              <a:tr h="370840">
                <a:tc gridSpan="5">
                  <a:txBody>
                    <a:bodyPr/>
                    <a:lstStyle/>
                    <a:p>
                      <a:r>
                        <a:rPr lang="de-CH" sz="1600">
                          <a:latin typeface="Futura Bk BT" panose="020B0502020204020303" pitchFamily="34" charset="0"/>
                        </a:rPr>
                        <a:t>Anschaffung von Kommunalfahrzeugen</a:t>
                      </a:r>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266062067"/>
                  </a:ext>
                </a:extLst>
              </a:tr>
              <a:tr h="370840">
                <a:tc>
                  <a:txBody>
                    <a:bodyPr/>
                    <a:lstStyle/>
                    <a:p>
                      <a:r>
                        <a:rPr lang="de-CH" sz="1600" b="1">
                          <a:latin typeface="Futura Bk BT" panose="020B0502020204020303" pitchFamily="34" charset="0"/>
                        </a:rPr>
                        <a:t>Genehmigung GV</a:t>
                      </a:r>
                    </a:p>
                  </a:txBody>
                  <a:tcPr/>
                </a:tc>
                <a:tc>
                  <a:txBody>
                    <a:bodyPr/>
                    <a:lstStyle/>
                    <a:p>
                      <a:pPr algn="r"/>
                      <a:r>
                        <a:rPr lang="de-CH" sz="1600" b="1">
                          <a:latin typeface="Futura Bk BT" panose="020B0502020204020303" pitchFamily="34" charset="0"/>
                        </a:rPr>
                        <a:t>Rahmenkredit</a:t>
                      </a:r>
                    </a:p>
                  </a:txBody>
                  <a:tcPr/>
                </a:tc>
                <a:tc>
                  <a:txBody>
                    <a:bodyPr/>
                    <a:lstStyle/>
                    <a:p>
                      <a:pPr algn="r"/>
                      <a:r>
                        <a:rPr lang="de-CH" sz="1600" b="1">
                          <a:latin typeface="Futura Bk BT" panose="020B0502020204020303" pitchFamily="34" charset="0"/>
                        </a:rPr>
                        <a:t>verbraucht</a:t>
                      </a:r>
                    </a:p>
                  </a:txBody>
                  <a:tcPr/>
                </a:tc>
                <a:tc>
                  <a:txBody>
                    <a:bodyPr/>
                    <a:lstStyle/>
                    <a:p>
                      <a:pPr algn="r"/>
                      <a:r>
                        <a:rPr lang="de-CH" sz="1600" b="1">
                          <a:latin typeface="Futura Bk BT" panose="020B0502020204020303" pitchFamily="34" charset="0"/>
                        </a:rPr>
                        <a:t>Überschuss</a:t>
                      </a:r>
                    </a:p>
                  </a:txBody>
                  <a:tcPr/>
                </a:tc>
                <a:tc>
                  <a:txBody>
                    <a:bodyPr/>
                    <a:lstStyle/>
                    <a:p>
                      <a:pPr algn="ctr"/>
                      <a:r>
                        <a:rPr lang="de-CH" sz="1600" b="1">
                          <a:latin typeface="Futura Bk BT" panose="020B0502020204020303" pitchFamily="34" charset="0"/>
                        </a:rPr>
                        <a:t>%</a:t>
                      </a:r>
                    </a:p>
                  </a:txBody>
                  <a:tcPr/>
                </a:tc>
                <a:extLst>
                  <a:ext uri="{0D108BD9-81ED-4DB2-BD59-A6C34878D82A}">
                    <a16:rowId xmlns:a16="http://schemas.microsoft.com/office/drawing/2014/main" val="4163227300"/>
                  </a:ext>
                </a:extLst>
              </a:tr>
              <a:tr h="370840">
                <a:tc>
                  <a:txBody>
                    <a:bodyPr/>
                    <a:lstStyle/>
                    <a:p>
                      <a:r>
                        <a:rPr lang="de-CH" sz="1600">
                          <a:latin typeface="Futura Bk BT" panose="020B0502020204020303" pitchFamily="34" charset="0"/>
                        </a:rPr>
                        <a:t>07.12.2022</a:t>
                      </a:r>
                    </a:p>
                  </a:txBody>
                  <a:tcPr/>
                </a:tc>
                <a:tc>
                  <a:txBody>
                    <a:bodyPr/>
                    <a:lstStyle/>
                    <a:p>
                      <a:pPr algn="r"/>
                      <a:r>
                        <a:rPr lang="de-CH" sz="1600">
                          <a:latin typeface="Futura Bk BT" panose="020B0502020204020303" pitchFamily="34" charset="0"/>
                        </a:rPr>
                        <a:t>400’000</a:t>
                      </a:r>
                    </a:p>
                  </a:txBody>
                  <a:tcPr/>
                </a:tc>
                <a:tc>
                  <a:txBody>
                    <a:bodyPr/>
                    <a:lstStyle/>
                    <a:p>
                      <a:pPr algn="r"/>
                      <a:r>
                        <a:rPr lang="de-CH" sz="1600">
                          <a:latin typeface="Futura Bk BT" panose="020B0502020204020303" pitchFamily="34" charset="0"/>
                        </a:rPr>
                        <a:t>401’972.00</a:t>
                      </a:r>
                    </a:p>
                  </a:txBody>
                  <a:tcPr/>
                </a:tc>
                <a:tc>
                  <a:txBody>
                    <a:bodyPr/>
                    <a:lstStyle/>
                    <a:p>
                      <a:pPr algn="r"/>
                      <a:r>
                        <a:rPr lang="de-CH" sz="1600">
                          <a:latin typeface="Futura Bk BT" panose="020B0502020204020303" pitchFamily="34" charset="0"/>
                        </a:rPr>
                        <a:t>1’972.00</a:t>
                      </a:r>
                    </a:p>
                  </a:txBody>
                  <a:tcPr/>
                </a:tc>
                <a:tc>
                  <a:txBody>
                    <a:bodyPr/>
                    <a:lstStyle/>
                    <a:p>
                      <a:pPr algn="ctr"/>
                      <a:r>
                        <a:rPr lang="de-CH" sz="1600" b="1">
                          <a:solidFill>
                            <a:srgbClr val="FF0000"/>
                          </a:solidFill>
                          <a:latin typeface="Futura Bk BT" panose="020B0502020204020303" pitchFamily="34" charset="0"/>
                        </a:rPr>
                        <a:t>+ 0.5%</a:t>
                      </a:r>
                    </a:p>
                  </a:txBody>
                  <a:tcPr/>
                </a:tc>
                <a:extLst>
                  <a:ext uri="{0D108BD9-81ED-4DB2-BD59-A6C34878D82A}">
                    <a16:rowId xmlns:a16="http://schemas.microsoft.com/office/drawing/2014/main" val="3424967990"/>
                  </a:ext>
                </a:extLst>
              </a:tr>
              <a:tr h="370840">
                <a:tc>
                  <a:txBody>
                    <a:bodyPr/>
                    <a:lstStyle/>
                    <a:p>
                      <a:endParaRPr lang="de-CH" sz="1600">
                        <a:latin typeface="Futura Bk BT" panose="020B0502020204020303" pitchFamily="34" charset="0"/>
                      </a:endParaRPr>
                    </a:p>
                  </a:txBody>
                  <a:tcPr>
                    <a:solidFill>
                      <a:schemeClr val="bg1"/>
                    </a:solidFill>
                  </a:tcPr>
                </a:tc>
                <a:tc>
                  <a:txBody>
                    <a:bodyPr/>
                    <a:lstStyle/>
                    <a:p>
                      <a:pPr algn="r"/>
                      <a:endParaRPr lang="de-CH" sz="1600">
                        <a:latin typeface="Futura Bk BT" panose="020B0502020204020303" pitchFamily="34" charset="0"/>
                      </a:endParaRPr>
                    </a:p>
                  </a:txBody>
                  <a:tcPr>
                    <a:solidFill>
                      <a:schemeClr val="bg1"/>
                    </a:solidFill>
                  </a:tcPr>
                </a:tc>
                <a:tc>
                  <a:txBody>
                    <a:bodyPr/>
                    <a:lstStyle/>
                    <a:p>
                      <a:pPr algn="r"/>
                      <a:endParaRPr lang="de-CH" sz="1600">
                        <a:latin typeface="Futura Bk BT" panose="020B0502020204020303" pitchFamily="34" charset="0"/>
                      </a:endParaRPr>
                    </a:p>
                  </a:txBody>
                  <a:tcPr>
                    <a:solidFill>
                      <a:schemeClr val="bg1"/>
                    </a:solidFill>
                  </a:tcPr>
                </a:tc>
                <a:tc>
                  <a:txBody>
                    <a:bodyPr/>
                    <a:lstStyle/>
                    <a:p>
                      <a:pPr algn="r"/>
                      <a:endParaRPr lang="de-CH" sz="1600">
                        <a:latin typeface="Futura Bk BT" panose="020B0502020204020303" pitchFamily="34" charset="0"/>
                      </a:endParaRPr>
                    </a:p>
                  </a:txBody>
                  <a:tcPr>
                    <a:solidFill>
                      <a:schemeClr val="bg1"/>
                    </a:solidFill>
                  </a:tcPr>
                </a:tc>
                <a:tc>
                  <a:txBody>
                    <a:bodyPr/>
                    <a:lstStyle/>
                    <a:p>
                      <a:endParaRPr lang="de-CH" sz="1600">
                        <a:solidFill>
                          <a:srgbClr val="00B050"/>
                        </a:solidFill>
                        <a:latin typeface="Futura Bk BT" panose="020B0502020204020303" pitchFamily="34" charset="0"/>
                      </a:endParaRPr>
                    </a:p>
                  </a:txBody>
                  <a:tcPr>
                    <a:solidFill>
                      <a:schemeClr val="bg1"/>
                    </a:solidFill>
                  </a:tcPr>
                </a:tc>
                <a:extLst>
                  <a:ext uri="{0D108BD9-81ED-4DB2-BD59-A6C34878D82A}">
                    <a16:rowId xmlns:a16="http://schemas.microsoft.com/office/drawing/2014/main" val="1142775326"/>
                  </a:ext>
                </a:extLst>
              </a:tr>
              <a:tr h="370840">
                <a:tc>
                  <a:txBody>
                    <a:bodyPr/>
                    <a:lstStyle/>
                    <a:p>
                      <a:r>
                        <a:rPr lang="de-CH" sz="1600">
                          <a:latin typeface="Futura Bk BT" panose="020B0502020204020303" pitchFamily="34" charset="0"/>
                        </a:rPr>
                        <a:t>Anschaffungen:</a:t>
                      </a:r>
                    </a:p>
                  </a:txBody>
                  <a:tcPr/>
                </a:tc>
                <a:tc gridSpan="2">
                  <a:txBody>
                    <a:bodyPr/>
                    <a:lstStyle/>
                    <a:p>
                      <a:pPr algn="r"/>
                      <a:r>
                        <a:rPr lang="de-CH" sz="1600">
                          <a:latin typeface="Futura Bk BT" panose="020B0502020204020303" pitchFamily="34" charset="0"/>
                        </a:rPr>
                        <a:t>Lindner </a:t>
                      </a:r>
                      <a:r>
                        <a:rPr lang="de-CH" sz="1600" err="1">
                          <a:latin typeface="Futura Bk BT" panose="020B0502020204020303" pitchFamily="34" charset="0"/>
                        </a:rPr>
                        <a:t>Unitrac</a:t>
                      </a:r>
                      <a:r>
                        <a:rPr lang="de-CH" sz="1600">
                          <a:latin typeface="Futura Bk BT" panose="020B0502020204020303" pitchFamily="34" charset="0"/>
                        </a:rPr>
                        <a:t> 122</a:t>
                      </a:r>
                    </a:p>
                  </a:txBody>
                  <a:tcPr/>
                </a:tc>
                <a:tc hMerge="1">
                  <a:txBody>
                    <a:bodyPr/>
                    <a:lstStyle/>
                    <a:p>
                      <a:endParaRPr/>
                    </a:p>
                  </a:txBody>
                  <a:tcPr/>
                </a:tc>
                <a:tc>
                  <a:txBody>
                    <a:bodyPr/>
                    <a:lstStyle/>
                    <a:p>
                      <a:pPr algn="r"/>
                      <a:r>
                        <a:rPr lang="de-CH" sz="1600">
                          <a:latin typeface="Futura Bk BT" panose="020B0502020204020303" pitchFamily="34" charset="0"/>
                        </a:rPr>
                        <a:t>258’122.00</a:t>
                      </a:r>
                    </a:p>
                  </a:txBody>
                  <a:tcPr/>
                </a:tc>
                <a:tc>
                  <a:txBody>
                    <a:bodyPr/>
                    <a:lstStyle/>
                    <a:p>
                      <a:endParaRPr lang="de-CH" sz="1600">
                        <a:solidFill>
                          <a:srgbClr val="00B050"/>
                        </a:solidFill>
                        <a:latin typeface="Futura Bk BT" panose="020B0502020204020303" pitchFamily="34" charset="0"/>
                      </a:endParaRPr>
                    </a:p>
                  </a:txBody>
                  <a:tcPr/>
                </a:tc>
                <a:extLst>
                  <a:ext uri="{0D108BD9-81ED-4DB2-BD59-A6C34878D82A}">
                    <a16:rowId xmlns:a16="http://schemas.microsoft.com/office/drawing/2014/main" val="2468119566"/>
                  </a:ext>
                </a:extLst>
              </a:tr>
              <a:tr h="370840">
                <a:tc>
                  <a:txBody>
                    <a:bodyPr/>
                    <a:lstStyle/>
                    <a:p>
                      <a:endParaRPr lang="de-CH" sz="1600">
                        <a:latin typeface="Futura Bk BT" panose="020B0502020204020303" pitchFamily="34" charset="0"/>
                      </a:endParaRPr>
                    </a:p>
                  </a:txBody>
                  <a:tcPr/>
                </a:tc>
                <a:tc gridSpan="2">
                  <a:txBody>
                    <a:bodyPr/>
                    <a:lstStyle/>
                    <a:p>
                      <a:pPr algn="r"/>
                      <a:r>
                        <a:rPr lang="de-CH" sz="1600">
                          <a:latin typeface="Futura Bk BT" panose="020B0502020204020303" pitchFamily="34" charset="0"/>
                        </a:rPr>
                        <a:t>Holder S100</a:t>
                      </a:r>
                    </a:p>
                  </a:txBody>
                  <a:tcPr/>
                </a:tc>
                <a:tc hMerge="1">
                  <a:txBody>
                    <a:bodyPr/>
                    <a:lstStyle/>
                    <a:p>
                      <a:endParaRPr lang="de-CH"/>
                    </a:p>
                  </a:txBody>
                  <a:tcPr/>
                </a:tc>
                <a:tc>
                  <a:txBody>
                    <a:bodyPr/>
                    <a:lstStyle/>
                    <a:p>
                      <a:pPr algn="r"/>
                      <a:r>
                        <a:rPr lang="de-CH" sz="1600">
                          <a:latin typeface="Futura Bk BT" panose="020B0502020204020303" pitchFamily="34" charset="0"/>
                        </a:rPr>
                        <a:t>199’850.00</a:t>
                      </a:r>
                    </a:p>
                  </a:txBody>
                  <a:tcPr/>
                </a:tc>
                <a:tc>
                  <a:txBody>
                    <a:bodyPr/>
                    <a:lstStyle/>
                    <a:p>
                      <a:pPr algn="r"/>
                      <a:r>
                        <a:rPr lang="de-CH" sz="1600">
                          <a:solidFill>
                            <a:schemeClr val="tx1"/>
                          </a:solidFill>
                          <a:latin typeface="Futura Bk BT" panose="020B0502020204020303" pitchFamily="34" charset="0"/>
                        </a:rPr>
                        <a:t>457’972.00</a:t>
                      </a:r>
                    </a:p>
                  </a:txBody>
                  <a:tcPr/>
                </a:tc>
                <a:extLst>
                  <a:ext uri="{0D108BD9-81ED-4DB2-BD59-A6C34878D82A}">
                    <a16:rowId xmlns:a16="http://schemas.microsoft.com/office/drawing/2014/main" val="3887598699"/>
                  </a:ext>
                </a:extLst>
              </a:tr>
              <a:tr h="370840">
                <a:tc>
                  <a:txBody>
                    <a:bodyPr/>
                    <a:lstStyle/>
                    <a:p>
                      <a:r>
                        <a:rPr lang="de-CH" sz="1600">
                          <a:latin typeface="Futura Bk BT" panose="020B0502020204020303" pitchFamily="34" charset="0"/>
                        </a:rPr>
                        <a:t>Rücknahmen:</a:t>
                      </a:r>
                    </a:p>
                  </a:txBody>
                  <a:tcPr/>
                </a:tc>
                <a:tc gridSpan="2">
                  <a:txBody>
                    <a:bodyPr/>
                    <a:lstStyle/>
                    <a:p>
                      <a:pPr algn="r"/>
                      <a:r>
                        <a:rPr lang="de-CH" sz="1600">
                          <a:latin typeface="Futura Bk BT" panose="020B0502020204020303" pitchFamily="34" charset="0"/>
                        </a:rPr>
                        <a:t>Lindner </a:t>
                      </a:r>
                      <a:r>
                        <a:rPr lang="de-CH" sz="1600" err="1">
                          <a:latin typeface="Futura Bk BT" panose="020B0502020204020303" pitchFamily="34" charset="0"/>
                        </a:rPr>
                        <a:t>Unitrac</a:t>
                      </a:r>
                      <a:r>
                        <a:rPr lang="de-CH" sz="1600">
                          <a:latin typeface="Futura Bk BT" panose="020B0502020204020303" pitchFamily="34" charset="0"/>
                        </a:rPr>
                        <a:t> 102</a:t>
                      </a:r>
                    </a:p>
                  </a:txBody>
                  <a:tcPr/>
                </a:tc>
                <a:tc hMerge="1">
                  <a:txBody>
                    <a:bodyPr/>
                    <a:lstStyle/>
                    <a:p>
                      <a:endParaRPr lang="de-CH"/>
                    </a:p>
                  </a:txBody>
                  <a:tcPr/>
                </a:tc>
                <a:tc>
                  <a:txBody>
                    <a:bodyPr/>
                    <a:lstStyle/>
                    <a:p>
                      <a:pPr algn="r"/>
                      <a:r>
                        <a:rPr lang="de-CH" sz="1600">
                          <a:latin typeface="Futura Bk BT" panose="020B0502020204020303" pitchFamily="34" charset="0"/>
                        </a:rPr>
                        <a:t>-53’000</a:t>
                      </a:r>
                    </a:p>
                  </a:txBody>
                  <a:tcPr/>
                </a:tc>
                <a:tc>
                  <a:txBody>
                    <a:bodyPr/>
                    <a:lstStyle/>
                    <a:p>
                      <a:pPr algn="r"/>
                      <a:endParaRPr lang="de-CH" sz="1600">
                        <a:solidFill>
                          <a:schemeClr val="tx1"/>
                        </a:solidFill>
                        <a:latin typeface="Futura Bk BT" panose="020B0502020204020303" pitchFamily="34" charset="0"/>
                      </a:endParaRPr>
                    </a:p>
                  </a:txBody>
                  <a:tcPr/>
                </a:tc>
                <a:extLst>
                  <a:ext uri="{0D108BD9-81ED-4DB2-BD59-A6C34878D82A}">
                    <a16:rowId xmlns:a16="http://schemas.microsoft.com/office/drawing/2014/main" val="2903554699"/>
                  </a:ext>
                </a:extLst>
              </a:tr>
              <a:tr h="370840">
                <a:tc>
                  <a:txBody>
                    <a:bodyPr/>
                    <a:lstStyle/>
                    <a:p>
                      <a:endParaRPr lang="de-CH" sz="1600">
                        <a:latin typeface="Futura Bk BT" panose="020B0502020204020303" pitchFamily="34" charset="0"/>
                      </a:endParaRPr>
                    </a:p>
                  </a:txBody>
                  <a:tcPr/>
                </a:tc>
                <a:tc gridSpan="2">
                  <a:txBody>
                    <a:bodyPr/>
                    <a:lstStyle/>
                    <a:p>
                      <a:pPr algn="r"/>
                      <a:r>
                        <a:rPr lang="de-CH" sz="1600">
                          <a:latin typeface="Futura Bk BT" panose="020B0502020204020303" pitchFamily="34" charset="0"/>
                        </a:rPr>
                        <a:t>Holder C370</a:t>
                      </a:r>
                    </a:p>
                  </a:txBody>
                  <a:tcPr/>
                </a:tc>
                <a:tc hMerge="1">
                  <a:txBody>
                    <a:bodyPr/>
                    <a:lstStyle/>
                    <a:p>
                      <a:endParaRPr lang="de-CH"/>
                    </a:p>
                  </a:txBody>
                  <a:tcPr/>
                </a:tc>
                <a:tc>
                  <a:txBody>
                    <a:bodyPr/>
                    <a:lstStyle/>
                    <a:p>
                      <a:pPr algn="r"/>
                      <a:r>
                        <a:rPr lang="de-CH" sz="1600">
                          <a:latin typeface="Futura Bk BT" panose="020B0502020204020303" pitchFamily="34" charset="0"/>
                        </a:rPr>
                        <a:t>-3’000</a:t>
                      </a:r>
                    </a:p>
                  </a:txBody>
                  <a:tcPr/>
                </a:tc>
                <a:tc>
                  <a:txBody>
                    <a:bodyPr/>
                    <a:lstStyle/>
                    <a:p>
                      <a:pPr algn="r"/>
                      <a:r>
                        <a:rPr lang="de-CH" sz="1600">
                          <a:solidFill>
                            <a:schemeClr val="tx1"/>
                          </a:solidFill>
                          <a:latin typeface="Futura Bk BT" panose="020B0502020204020303" pitchFamily="34" charset="0"/>
                        </a:rPr>
                        <a:t>-56’000.00</a:t>
                      </a:r>
                    </a:p>
                  </a:txBody>
                  <a:tcPr/>
                </a:tc>
                <a:extLst>
                  <a:ext uri="{0D108BD9-81ED-4DB2-BD59-A6C34878D82A}">
                    <a16:rowId xmlns:a16="http://schemas.microsoft.com/office/drawing/2014/main" val="1733608299"/>
                  </a:ext>
                </a:extLst>
              </a:tr>
            </a:tbl>
          </a:graphicData>
        </a:graphic>
      </p:graphicFrame>
    </p:spTree>
    <p:extLst>
      <p:ext uri="{BB962C8B-B14F-4D97-AF65-F5344CB8AC3E}">
        <p14:creationId xmlns:p14="http://schemas.microsoft.com/office/powerpoint/2010/main" val="1297479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57</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Verschiedenes - Projektabrechnungen</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0F655C4-8CB2-4BC6-90DF-F25A593CAC5E}"/>
              </a:ext>
            </a:extLst>
          </p:cNvPr>
          <p:cNvSpPr txBox="1">
            <a:spLocks noChangeArrowheads="1"/>
          </p:cNvSpPr>
          <p:nvPr/>
        </p:nvSpPr>
        <p:spPr>
          <a:xfrm>
            <a:off x="1273536" y="1451369"/>
            <a:ext cx="9131893" cy="3878681"/>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p:txBody>
      </p:sp>
      <p:graphicFrame>
        <p:nvGraphicFramePr>
          <p:cNvPr id="10" name="Tabelle 10">
            <a:extLst>
              <a:ext uri="{FF2B5EF4-FFF2-40B4-BE49-F238E27FC236}">
                <a16:creationId xmlns:a16="http://schemas.microsoft.com/office/drawing/2014/main" id="{375D4BCF-B77B-4741-B107-5FC457340267}"/>
              </a:ext>
            </a:extLst>
          </p:cNvPr>
          <p:cNvGraphicFramePr>
            <a:graphicFrameLocks noGrp="1"/>
          </p:cNvGraphicFramePr>
          <p:nvPr>
            <p:extLst>
              <p:ext uri="{D42A27DB-BD31-4B8C-83A1-F6EECF244321}">
                <p14:modId xmlns:p14="http://schemas.microsoft.com/office/powerpoint/2010/main" val="3907122684"/>
              </p:ext>
            </p:extLst>
          </p:nvPr>
        </p:nvGraphicFramePr>
        <p:xfrm>
          <a:off x="1612494" y="1939170"/>
          <a:ext cx="8128000" cy="1320800"/>
        </p:xfrm>
        <a:graphic>
          <a:graphicData uri="http://schemas.openxmlformats.org/drawingml/2006/table">
            <a:tbl>
              <a:tblPr firstRow="1" bandRow="1">
                <a:tableStyleId>{5C22544A-7EE6-4342-B048-85BDC9FD1C3A}</a:tableStyleId>
              </a:tblPr>
              <a:tblGrid>
                <a:gridCol w="1909379">
                  <a:extLst>
                    <a:ext uri="{9D8B030D-6E8A-4147-A177-3AD203B41FA5}">
                      <a16:colId xmlns:a16="http://schemas.microsoft.com/office/drawing/2014/main" val="182925639"/>
                    </a:ext>
                  </a:extLst>
                </a:gridCol>
                <a:gridCol w="1341821">
                  <a:extLst>
                    <a:ext uri="{9D8B030D-6E8A-4147-A177-3AD203B41FA5}">
                      <a16:colId xmlns:a16="http://schemas.microsoft.com/office/drawing/2014/main" val="266955981"/>
                    </a:ext>
                  </a:extLst>
                </a:gridCol>
                <a:gridCol w="1625600">
                  <a:extLst>
                    <a:ext uri="{9D8B030D-6E8A-4147-A177-3AD203B41FA5}">
                      <a16:colId xmlns:a16="http://schemas.microsoft.com/office/drawing/2014/main" val="2959965679"/>
                    </a:ext>
                  </a:extLst>
                </a:gridCol>
                <a:gridCol w="1785883">
                  <a:extLst>
                    <a:ext uri="{9D8B030D-6E8A-4147-A177-3AD203B41FA5}">
                      <a16:colId xmlns:a16="http://schemas.microsoft.com/office/drawing/2014/main" val="3671339263"/>
                    </a:ext>
                  </a:extLst>
                </a:gridCol>
                <a:gridCol w="1465317">
                  <a:extLst>
                    <a:ext uri="{9D8B030D-6E8A-4147-A177-3AD203B41FA5}">
                      <a16:colId xmlns:a16="http://schemas.microsoft.com/office/drawing/2014/main" val="97224717"/>
                    </a:ext>
                  </a:extLst>
                </a:gridCol>
              </a:tblGrid>
              <a:tr h="370840">
                <a:tc gridSpan="5">
                  <a:txBody>
                    <a:bodyPr/>
                    <a:lstStyle/>
                    <a:p>
                      <a:r>
                        <a:rPr lang="de-CH" sz="1600">
                          <a:latin typeface="Futura Bk BT" panose="020B0502020204020303" pitchFamily="34" charset="0"/>
                        </a:rPr>
                        <a:t>Sanierung Seilzüge und Bühnenbeleuchtung der Aula der OS Tafers</a:t>
                      </a:r>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266062067"/>
                  </a:ext>
                </a:extLst>
              </a:tr>
              <a:tr h="370840">
                <a:tc>
                  <a:txBody>
                    <a:bodyPr/>
                    <a:lstStyle/>
                    <a:p>
                      <a:r>
                        <a:rPr lang="de-CH" sz="1600" b="1">
                          <a:latin typeface="Futura Bk BT" panose="020B0502020204020303" pitchFamily="34" charset="0"/>
                        </a:rPr>
                        <a:t>Genehmigung GV</a:t>
                      </a:r>
                    </a:p>
                  </a:txBody>
                  <a:tcPr/>
                </a:tc>
                <a:tc>
                  <a:txBody>
                    <a:bodyPr/>
                    <a:lstStyle/>
                    <a:p>
                      <a:pPr algn="r"/>
                      <a:r>
                        <a:rPr lang="de-CH" sz="1600" b="1">
                          <a:latin typeface="Futura Bk BT" panose="020B0502020204020303" pitchFamily="34" charset="0"/>
                        </a:rPr>
                        <a:t>Objektkredit</a:t>
                      </a:r>
                    </a:p>
                  </a:txBody>
                  <a:tcPr/>
                </a:tc>
                <a:tc>
                  <a:txBody>
                    <a:bodyPr/>
                    <a:lstStyle/>
                    <a:p>
                      <a:pPr algn="r"/>
                      <a:r>
                        <a:rPr lang="de-CH" sz="1600" b="1">
                          <a:latin typeface="Futura Bk BT" panose="020B0502020204020303" pitchFamily="34" charset="0"/>
                        </a:rPr>
                        <a:t>verbraucht</a:t>
                      </a:r>
                    </a:p>
                  </a:txBody>
                  <a:tcPr/>
                </a:tc>
                <a:tc>
                  <a:txBody>
                    <a:bodyPr/>
                    <a:lstStyle/>
                    <a:p>
                      <a:pPr algn="r"/>
                      <a:r>
                        <a:rPr lang="de-CH" sz="1600" b="1">
                          <a:latin typeface="Futura Bk BT" panose="020B0502020204020303" pitchFamily="34" charset="0"/>
                        </a:rPr>
                        <a:t>nicht verwendet</a:t>
                      </a:r>
                    </a:p>
                  </a:txBody>
                  <a:tcPr/>
                </a:tc>
                <a:tc>
                  <a:txBody>
                    <a:bodyPr/>
                    <a:lstStyle/>
                    <a:p>
                      <a:pPr algn="ctr"/>
                      <a:r>
                        <a:rPr lang="de-CH" sz="1600" b="1">
                          <a:latin typeface="Futura Bk BT" panose="020B0502020204020303" pitchFamily="34" charset="0"/>
                        </a:rPr>
                        <a:t>%</a:t>
                      </a:r>
                    </a:p>
                  </a:txBody>
                  <a:tcPr/>
                </a:tc>
                <a:extLst>
                  <a:ext uri="{0D108BD9-81ED-4DB2-BD59-A6C34878D82A}">
                    <a16:rowId xmlns:a16="http://schemas.microsoft.com/office/drawing/2014/main" val="4163227300"/>
                  </a:ext>
                </a:extLst>
              </a:tr>
              <a:tr h="370840">
                <a:tc>
                  <a:txBody>
                    <a:bodyPr/>
                    <a:lstStyle/>
                    <a:p>
                      <a:r>
                        <a:rPr lang="de-CH" sz="1600">
                          <a:latin typeface="Futura Bk BT" panose="020B0502020204020303" pitchFamily="34" charset="0"/>
                        </a:rPr>
                        <a:t>07.12.2022</a:t>
                      </a:r>
                    </a:p>
                  </a:txBody>
                  <a:tcPr/>
                </a:tc>
                <a:tc>
                  <a:txBody>
                    <a:bodyPr/>
                    <a:lstStyle/>
                    <a:p>
                      <a:pPr algn="r"/>
                      <a:r>
                        <a:rPr lang="de-CH" sz="1600">
                          <a:latin typeface="Futura Bk BT" panose="020B0502020204020303" pitchFamily="34" charset="0"/>
                        </a:rPr>
                        <a:t>140’000</a:t>
                      </a:r>
                    </a:p>
                  </a:txBody>
                  <a:tcPr/>
                </a:tc>
                <a:tc>
                  <a:txBody>
                    <a:bodyPr/>
                    <a:lstStyle/>
                    <a:p>
                      <a:pPr algn="r"/>
                      <a:r>
                        <a:rPr lang="de-CH" sz="1600">
                          <a:latin typeface="Futura Bk BT" panose="020B0502020204020303" pitchFamily="34" charset="0"/>
                        </a:rPr>
                        <a:t>138’777.67</a:t>
                      </a:r>
                    </a:p>
                  </a:txBody>
                  <a:tcPr/>
                </a:tc>
                <a:tc>
                  <a:txBody>
                    <a:bodyPr/>
                    <a:lstStyle/>
                    <a:p>
                      <a:pPr algn="r"/>
                      <a:r>
                        <a:rPr lang="de-CH" sz="1600">
                          <a:latin typeface="Futura Bk BT" panose="020B0502020204020303" pitchFamily="34" charset="0"/>
                        </a:rPr>
                        <a:t>1’222.33</a:t>
                      </a:r>
                    </a:p>
                  </a:txBody>
                  <a:tcPr/>
                </a:tc>
                <a:tc>
                  <a:txBody>
                    <a:bodyPr/>
                    <a:lstStyle/>
                    <a:p>
                      <a:pPr algn="ctr"/>
                      <a:r>
                        <a:rPr lang="de-CH" sz="1600" b="1">
                          <a:solidFill>
                            <a:srgbClr val="00B050"/>
                          </a:solidFill>
                          <a:latin typeface="Futura Bk BT" panose="020B0502020204020303" pitchFamily="34" charset="0"/>
                        </a:rPr>
                        <a:t>- 0.9 %</a:t>
                      </a:r>
                    </a:p>
                  </a:txBody>
                  <a:tcPr/>
                </a:tc>
                <a:extLst>
                  <a:ext uri="{0D108BD9-81ED-4DB2-BD59-A6C34878D82A}">
                    <a16:rowId xmlns:a16="http://schemas.microsoft.com/office/drawing/2014/main" val="3424967990"/>
                  </a:ext>
                </a:extLst>
              </a:tr>
            </a:tbl>
          </a:graphicData>
        </a:graphic>
      </p:graphicFrame>
    </p:spTree>
    <p:extLst>
      <p:ext uri="{BB962C8B-B14F-4D97-AF65-F5344CB8AC3E}">
        <p14:creationId xmlns:p14="http://schemas.microsoft.com/office/powerpoint/2010/main" val="1330267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58</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Verschiedenes - Projektabrechnungen</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elle 10">
            <a:extLst>
              <a:ext uri="{FF2B5EF4-FFF2-40B4-BE49-F238E27FC236}">
                <a16:creationId xmlns:a16="http://schemas.microsoft.com/office/drawing/2014/main" id="{375D4BCF-B77B-4741-B107-5FC457340267}"/>
              </a:ext>
            </a:extLst>
          </p:cNvPr>
          <p:cNvGraphicFramePr>
            <a:graphicFrameLocks noGrp="1"/>
          </p:cNvGraphicFramePr>
          <p:nvPr>
            <p:extLst>
              <p:ext uri="{D42A27DB-BD31-4B8C-83A1-F6EECF244321}">
                <p14:modId xmlns:p14="http://schemas.microsoft.com/office/powerpoint/2010/main" val="960968174"/>
              </p:ext>
            </p:extLst>
          </p:nvPr>
        </p:nvGraphicFramePr>
        <p:xfrm>
          <a:off x="1612494" y="1939170"/>
          <a:ext cx="8128000" cy="2433320"/>
        </p:xfrm>
        <a:graphic>
          <a:graphicData uri="http://schemas.openxmlformats.org/drawingml/2006/table">
            <a:tbl>
              <a:tblPr firstRow="1" bandRow="1">
                <a:tableStyleId>{5C22544A-7EE6-4342-B048-85BDC9FD1C3A}</a:tableStyleId>
              </a:tblPr>
              <a:tblGrid>
                <a:gridCol w="1909379">
                  <a:extLst>
                    <a:ext uri="{9D8B030D-6E8A-4147-A177-3AD203B41FA5}">
                      <a16:colId xmlns:a16="http://schemas.microsoft.com/office/drawing/2014/main" val="182925639"/>
                    </a:ext>
                  </a:extLst>
                </a:gridCol>
                <a:gridCol w="1341821">
                  <a:extLst>
                    <a:ext uri="{9D8B030D-6E8A-4147-A177-3AD203B41FA5}">
                      <a16:colId xmlns:a16="http://schemas.microsoft.com/office/drawing/2014/main" val="266955981"/>
                    </a:ext>
                  </a:extLst>
                </a:gridCol>
                <a:gridCol w="1625600">
                  <a:extLst>
                    <a:ext uri="{9D8B030D-6E8A-4147-A177-3AD203B41FA5}">
                      <a16:colId xmlns:a16="http://schemas.microsoft.com/office/drawing/2014/main" val="2959965679"/>
                    </a:ext>
                  </a:extLst>
                </a:gridCol>
                <a:gridCol w="1785883">
                  <a:extLst>
                    <a:ext uri="{9D8B030D-6E8A-4147-A177-3AD203B41FA5}">
                      <a16:colId xmlns:a16="http://schemas.microsoft.com/office/drawing/2014/main" val="3671339263"/>
                    </a:ext>
                  </a:extLst>
                </a:gridCol>
                <a:gridCol w="1465317">
                  <a:extLst>
                    <a:ext uri="{9D8B030D-6E8A-4147-A177-3AD203B41FA5}">
                      <a16:colId xmlns:a16="http://schemas.microsoft.com/office/drawing/2014/main" val="97224717"/>
                    </a:ext>
                  </a:extLst>
                </a:gridCol>
              </a:tblGrid>
              <a:tr h="370840">
                <a:tc gridSpan="5">
                  <a:txBody>
                    <a:bodyPr/>
                    <a:lstStyle/>
                    <a:p>
                      <a:r>
                        <a:rPr lang="de-CH" sz="1600">
                          <a:latin typeface="Futura Bk BT" panose="020B0502020204020303" pitchFamily="34" charset="0"/>
                        </a:rPr>
                        <a:t>Trinkwasserleitungsersatz Mariahilfstrasse und Windhaltaquartier, Tafers</a:t>
                      </a:r>
                    </a:p>
                  </a:txBody>
                  <a:tcPr/>
                </a:tc>
                <a:tc hMerge="1">
                  <a:txBody>
                    <a:bodyPr/>
                    <a:lstStyle/>
                    <a:p>
                      <a:endParaRPr lang="de-CH"/>
                    </a:p>
                  </a:txBody>
                  <a:tcPr/>
                </a:tc>
                <a:tc hMerge="1">
                  <a:txBody>
                    <a:bodyPr/>
                    <a:lstStyle/>
                    <a:p>
                      <a:endParaRPr lang="de-CH"/>
                    </a:p>
                  </a:txBody>
                  <a:tcPr/>
                </a:tc>
                <a:tc hMerge="1">
                  <a:txBody>
                    <a:bodyPr/>
                    <a:lstStyle/>
                    <a:p>
                      <a:endParaRPr lang="de-CH"/>
                    </a:p>
                  </a:txBody>
                  <a:tcPr/>
                </a:tc>
                <a:tc hMerge="1">
                  <a:txBody>
                    <a:bodyPr/>
                    <a:lstStyle/>
                    <a:p>
                      <a:endParaRPr lang="de-CH"/>
                    </a:p>
                  </a:txBody>
                  <a:tcPr/>
                </a:tc>
                <a:extLst>
                  <a:ext uri="{0D108BD9-81ED-4DB2-BD59-A6C34878D82A}">
                    <a16:rowId xmlns:a16="http://schemas.microsoft.com/office/drawing/2014/main" val="4266062067"/>
                  </a:ext>
                </a:extLst>
              </a:tr>
              <a:tr h="370840">
                <a:tc>
                  <a:txBody>
                    <a:bodyPr/>
                    <a:lstStyle/>
                    <a:p>
                      <a:r>
                        <a:rPr lang="de-CH" sz="1600" b="1">
                          <a:latin typeface="Futura Bk BT" panose="020B0502020204020303" pitchFamily="34" charset="0"/>
                        </a:rPr>
                        <a:t>Genehmigung GV</a:t>
                      </a:r>
                    </a:p>
                  </a:txBody>
                  <a:tcPr/>
                </a:tc>
                <a:tc>
                  <a:txBody>
                    <a:bodyPr/>
                    <a:lstStyle/>
                    <a:p>
                      <a:pPr algn="r"/>
                      <a:r>
                        <a:rPr lang="de-CH" sz="1600" b="1">
                          <a:latin typeface="Futura Bk BT" panose="020B0502020204020303" pitchFamily="34" charset="0"/>
                        </a:rPr>
                        <a:t>Objektkredit</a:t>
                      </a:r>
                    </a:p>
                  </a:txBody>
                  <a:tcPr/>
                </a:tc>
                <a:tc>
                  <a:txBody>
                    <a:bodyPr/>
                    <a:lstStyle/>
                    <a:p>
                      <a:pPr algn="r"/>
                      <a:r>
                        <a:rPr lang="de-CH" sz="1600" b="1">
                          <a:latin typeface="Futura Bk BT" panose="020B0502020204020303" pitchFamily="34" charset="0"/>
                        </a:rPr>
                        <a:t>verbraucht</a:t>
                      </a:r>
                    </a:p>
                  </a:txBody>
                  <a:tcPr/>
                </a:tc>
                <a:tc>
                  <a:txBody>
                    <a:bodyPr/>
                    <a:lstStyle/>
                    <a:p>
                      <a:pPr algn="r"/>
                      <a:r>
                        <a:rPr lang="de-CH" sz="1600" b="1">
                          <a:latin typeface="Futura Bk BT" panose="020B0502020204020303" pitchFamily="34" charset="0"/>
                        </a:rPr>
                        <a:t>nicht verwendet</a:t>
                      </a:r>
                    </a:p>
                  </a:txBody>
                  <a:tcPr/>
                </a:tc>
                <a:tc>
                  <a:txBody>
                    <a:bodyPr/>
                    <a:lstStyle/>
                    <a:p>
                      <a:pPr algn="ctr"/>
                      <a:r>
                        <a:rPr lang="de-CH" sz="1600" b="1">
                          <a:latin typeface="Futura Bk BT" panose="020B0502020204020303" pitchFamily="34" charset="0"/>
                        </a:rPr>
                        <a:t>%</a:t>
                      </a:r>
                    </a:p>
                  </a:txBody>
                  <a:tcPr/>
                </a:tc>
                <a:extLst>
                  <a:ext uri="{0D108BD9-81ED-4DB2-BD59-A6C34878D82A}">
                    <a16:rowId xmlns:a16="http://schemas.microsoft.com/office/drawing/2014/main" val="4163227300"/>
                  </a:ext>
                </a:extLst>
              </a:tr>
              <a:tr h="370840">
                <a:tc>
                  <a:txBody>
                    <a:bodyPr/>
                    <a:lstStyle/>
                    <a:p>
                      <a:r>
                        <a:rPr lang="de-CH" sz="1600">
                          <a:latin typeface="Futura Bk BT" panose="020B0502020204020303" pitchFamily="34" charset="0"/>
                        </a:rPr>
                        <a:t>23.05.2023</a:t>
                      </a:r>
                    </a:p>
                  </a:txBody>
                  <a:tcPr/>
                </a:tc>
                <a:tc>
                  <a:txBody>
                    <a:bodyPr/>
                    <a:lstStyle/>
                    <a:p>
                      <a:pPr algn="r"/>
                      <a:r>
                        <a:rPr lang="de-CH" sz="1600">
                          <a:latin typeface="Futura Bk BT" panose="020B0502020204020303" pitchFamily="34" charset="0"/>
                        </a:rPr>
                        <a:t>350’000</a:t>
                      </a:r>
                    </a:p>
                  </a:txBody>
                  <a:tcPr/>
                </a:tc>
                <a:tc>
                  <a:txBody>
                    <a:bodyPr/>
                    <a:lstStyle/>
                    <a:p>
                      <a:pPr algn="r"/>
                      <a:r>
                        <a:rPr lang="de-CH" sz="1600">
                          <a:latin typeface="Futura Bk BT" panose="020B0502020204020303" pitchFamily="34" charset="0"/>
                        </a:rPr>
                        <a:t>319’887.90</a:t>
                      </a:r>
                    </a:p>
                  </a:txBody>
                  <a:tcPr/>
                </a:tc>
                <a:tc>
                  <a:txBody>
                    <a:bodyPr/>
                    <a:lstStyle/>
                    <a:p>
                      <a:pPr algn="r"/>
                      <a:r>
                        <a:rPr lang="de-CH" sz="1600">
                          <a:latin typeface="Futura Bk BT" panose="020B0502020204020303" pitchFamily="34" charset="0"/>
                        </a:rPr>
                        <a:t>30’112.10</a:t>
                      </a:r>
                    </a:p>
                  </a:txBody>
                  <a:tcPr/>
                </a:tc>
                <a:tc>
                  <a:txBody>
                    <a:bodyPr/>
                    <a:lstStyle/>
                    <a:p>
                      <a:pPr algn="ctr"/>
                      <a:r>
                        <a:rPr lang="de-CH" sz="1600" b="1">
                          <a:solidFill>
                            <a:srgbClr val="00B050"/>
                          </a:solidFill>
                          <a:latin typeface="Futura Bk BT" panose="020B0502020204020303" pitchFamily="34" charset="0"/>
                        </a:rPr>
                        <a:t>- 8.6 %</a:t>
                      </a:r>
                    </a:p>
                  </a:txBody>
                  <a:tcPr/>
                </a:tc>
                <a:extLst>
                  <a:ext uri="{0D108BD9-81ED-4DB2-BD59-A6C34878D82A}">
                    <a16:rowId xmlns:a16="http://schemas.microsoft.com/office/drawing/2014/main" val="3424967990"/>
                  </a:ext>
                </a:extLst>
              </a:tr>
              <a:tr h="370840">
                <a:tc>
                  <a:txBody>
                    <a:bodyPr/>
                    <a:lstStyle/>
                    <a:p>
                      <a:endParaRPr lang="de-CH" sz="1600">
                        <a:latin typeface="Futura Bk BT" panose="020B0502020204020303" pitchFamily="34" charset="0"/>
                      </a:endParaRPr>
                    </a:p>
                  </a:txBody>
                  <a:tcPr>
                    <a:solidFill>
                      <a:schemeClr val="bg1"/>
                    </a:solidFill>
                  </a:tcPr>
                </a:tc>
                <a:tc>
                  <a:txBody>
                    <a:bodyPr/>
                    <a:lstStyle/>
                    <a:p>
                      <a:pPr algn="r"/>
                      <a:endParaRPr lang="de-CH" sz="1600">
                        <a:latin typeface="Futura Bk BT" panose="020B0502020204020303" pitchFamily="34" charset="0"/>
                      </a:endParaRPr>
                    </a:p>
                  </a:txBody>
                  <a:tcPr>
                    <a:solidFill>
                      <a:schemeClr val="bg1"/>
                    </a:solidFill>
                  </a:tcPr>
                </a:tc>
                <a:tc>
                  <a:txBody>
                    <a:bodyPr/>
                    <a:lstStyle/>
                    <a:p>
                      <a:pPr algn="r"/>
                      <a:endParaRPr lang="de-CH" sz="1600">
                        <a:latin typeface="Futura Bk BT" panose="020B0502020204020303" pitchFamily="34" charset="0"/>
                      </a:endParaRPr>
                    </a:p>
                  </a:txBody>
                  <a:tcPr>
                    <a:solidFill>
                      <a:schemeClr val="bg1"/>
                    </a:solidFill>
                  </a:tcPr>
                </a:tc>
                <a:tc>
                  <a:txBody>
                    <a:bodyPr/>
                    <a:lstStyle/>
                    <a:p>
                      <a:pPr algn="r"/>
                      <a:endParaRPr lang="de-CH" sz="1600">
                        <a:latin typeface="Futura Bk BT" panose="020B0502020204020303" pitchFamily="34" charset="0"/>
                      </a:endParaRPr>
                    </a:p>
                  </a:txBody>
                  <a:tcPr>
                    <a:solidFill>
                      <a:schemeClr val="bg1"/>
                    </a:solidFill>
                  </a:tcPr>
                </a:tc>
                <a:tc>
                  <a:txBody>
                    <a:bodyPr/>
                    <a:lstStyle/>
                    <a:p>
                      <a:endParaRPr lang="de-CH" sz="1600">
                        <a:solidFill>
                          <a:srgbClr val="00B050"/>
                        </a:solidFill>
                        <a:latin typeface="Futura Bk BT" panose="020B0502020204020303" pitchFamily="34" charset="0"/>
                      </a:endParaRPr>
                    </a:p>
                  </a:txBody>
                  <a:tcPr>
                    <a:solidFill>
                      <a:schemeClr val="bg1"/>
                    </a:solidFill>
                  </a:tcPr>
                </a:tc>
                <a:extLst>
                  <a:ext uri="{0D108BD9-81ED-4DB2-BD59-A6C34878D82A}">
                    <a16:rowId xmlns:a16="http://schemas.microsoft.com/office/drawing/2014/main" val="1142775326"/>
                  </a:ext>
                </a:extLst>
              </a:tr>
              <a:tr h="370840">
                <a:tc gridSpan="3">
                  <a:txBody>
                    <a:bodyPr/>
                    <a:lstStyle/>
                    <a:p>
                      <a:r>
                        <a:rPr lang="de-CH" sz="1600">
                          <a:latin typeface="Futura Bk BT" panose="020B0502020204020303" pitchFamily="34" charset="0"/>
                        </a:rPr>
                        <a:t>Bruttokosten</a:t>
                      </a:r>
                    </a:p>
                  </a:txBody>
                  <a:tcPr/>
                </a:tc>
                <a:tc hMerge="1">
                  <a:txBody>
                    <a:bodyPr/>
                    <a:lstStyle/>
                    <a:p>
                      <a:pPr algn="r"/>
                      <a:endParaRPr lang="de-CH" sz="1600">
                        <a:latin typeface="Futura Bk BT" panose="020B0502020204020303" pitchFamily="34" charset="0"/>
                      </a:endParaRPr>
                    </a:p>
                  </a:txBody>
                  <a:tcPr/>
                </a:tc>
                <a:tc hMerge="1">
                  <a:txBody>
                    <a:bodyPr/>
                    <a:lstStyle/>
                    <a:p>
                      <a:endParaRPr/>
                    </a:p>
                  </a:txBody>
                  <a:tcPr/>
                </a:tc>
                <a:tc>
                  <a:txBody>
                    <a:bodyPr/>
                    <a:lstStyle/>
                    <a:p>
                      <a:pPr algn="r"/>
                      <a:r>
                        <a:rPr lang="de-CH" sz="1600">
                          <a:latin typeface="Futura Bk BT" panose="020B0502020204020303" pitchFamily="34" charset="0"/>
                        </a:rPr>
                        <a:t>319’887.90</a:t>
                      </a:r>
                    </a:p>
                  </a:txBody>
                  <a:tcPr/>
                </a:tc>
                <a:tc>
                  <a:txBody>
                    <a:bodyPr/>
                    <a:lstStyle/>
                    <a:p>
                      <a:endParaRPr lang="de-CH" sz="1600">
                        <a:solidFill>
                          <a:srgbClr val="00B050"/>
                        </a:solidFill>
                        <a:latin typeface="Futura Bk BT" panose="020B0502020204020303" pitchFamily="34" charset="0"/>
                      </a:endParaRPr>
                    </a:p>
                  </a:txBody>
                  <a:tcPr/>
                </a:tc>
                <a:extLst>
                  <a:ext uri="{0D108BD9-81ED-4DB2-BD59-A6C34878D82A}">
                    <a16:rowId xmlns:a16="http://schemas.microsoft.com/office/drawing/2014/main" val="2468119566"/>
                  </a:ext>
                </a:extLst>
              </a:tr>
              <a:tr h="370840">
                <a:tc gridSpan="3">
                  <a:txBody>
                    <a:bodyPr/>
                    <a:lstStyle/>
                    <a:p>
                      <a:r>
                        <a:rPr lang="de-CH" sz="1600">
                          <a:latin typeface="Futura Bk BT" panose="020B0502020204020303" pitchFamily="34" charset="0"/>
                        </a:rPr>
                        <a:t>Anteil private Hauszuleitungen</a:t>
                      </a:r>
                    </a:p>
                  </a:txBody>
                  <a:tcPr/>
                </a:tc>
                <a:tc hMerge="1">
                  <a:txBody>
                    <a:bodyPr/>
                    <a:lstStyle/>
                    <a:p>
                      <a:endParaRPr/>
                    </a:p>
                  </a:txBody>
                  <a:tcPr/>
                </a:tc>
                <a:tc hMerge="1">
                  <a:txBody>
                    <a:bodyPr/>
                    <a:lstStyle/>
                    <a:p>
                      <a:endParaRPr lang="de-CH"/>
                    </a:p>
                  </a:txBody>
                  <a:tcPr/>
                </a:tc>
                <a:tc>
                  <a:txBody>
                    <a:bodyPr/>
                    <a:lstStyle/>
                    <a:p>
                      <a:pPr algn="r"/>
                      <a:r>
                        <a:rPr lang="de-CH" sz="1600">
                          <a:latin typeface="Futura Bk BT" panose="020B0502020204020303" pitchFamily="34" charset="0"/>
                        </a:rPr>
                        <a:t>-8’500.00</a:t>
                      </a:r>
                    </a:p>
                  </a:txBody>
                  <a:tcPr/>
                </a:tc>
                <a:tc>
                  <a:txBody>
                    <a:bodyPr/>
                    <a:lstStyle/>
                    <a:p>
                      <a:pPr algn="r"/>
                      <a:r>
                        <a:rPr lang="de-CH" sz="1600">
                          <a:solidFill>
                            <a:schemeClr val="tx1"/>
                          </a:solidFill>
                          <a:latin typeface="Futura Bk BT" panose="020B0502020204020303" pitchFamily="34" charset="0"/>
                        </a:rPr>
                        <a:t>311’387.90</a:t>
                      </a:r>
                    </a:p>
                  </a:txBody>
                  <a:tcPr/>
                </a:tc>
                <a:extLst>
                  <a:ext uri="{0D108BD9-81ED-4DB2-BD59-A6C34878D82A}">
                    <a16:rowId xmlns:a16="http://schemas.microsoft.com/office/drawing/2014/main" val="3887598699"/>
                  </a:ext>
                </a:extLst>
              </a:tr>
            </a:tbl>
          </a:graphicData>
        </a:graphic>
      </p:graphicFrame>
    </p:spTree>
    <p:extLst>
      <p:ext uri="{BB962C8B-B14F-4D97-AF65-F5344CB8AC3E}">
        <p14:creationId xmlns:p14="http://schemas.microsoft.com/office/powerpoint/2010/main" val="35387238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59</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Futura Md BT" panose="020B0602020204020303" pitchFamily="34" charset="0"/>
              </a:rPr>
              <a:t>Verschiedenes</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0F655C4-8CB2-4BC6-90DF-F25A593CAC5E}"/>
              </a:ext>
            </a:extLst>
          </p:cNvPr>
          <p:cNvSpPr txBox="1">
            <a:spLocks noChangeArrowheads="1"/>
          </p:cNvSpPr>
          <p:nvPr/>
        </p:nvSpPr>
        <p:spPr>
          <a:xfrm>
            <a:off x="1273536" y="1451369"/>
            <a:ext cx="9131893" cy="3878681"/>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p:txBody>
      </p:sp>
      <p:sp>
        <p:nvSpPr>
          <p:cNvPr id="2" name="Rectangle 3">
            <a:extLst>
              <a:ext uri="{FF2B5EF4-FFF2-40B4-BE49-F238E27FC236}">
                <a16:creationId xmlns:a16="http://schemas.microsoft.com/office/drawing/2014/main" id="{88D77E3D-3B7A-389F-4623-9FFD73ED2BA3}"/>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Vermietung der Lokalitäten «</a:t>
            </a:r>
            <a:r>
              <a:rPr lang="de-CH" sz="2200" kern="0" err="1">
                <a:solidFill>
                  <a:srgbClr val="DA0000"/>
                </a:solidFill>
                <a:latin typeface="Futura Md BT" panose="020B0602020204020303" pitchFamily="34" charset="0"/>
              </a:rPr>
              <a:t>Auti</a:t>
            </a:r>
            <a:r>
              <a:rPr lang="de-CH" sz="2200" kern="0">
                <a:solidFill>
                  <a:srgbClr val="DA0000"/>
                </a:solidFill>
                <a:latin typeface="Futura Md BT" panose="020B0602020204020303" pitchFamily="34" charset="0"/>
              </a:rPr>
              <a:t> </a:t>
            </a:r>
            <a:r>
              <a:rPr lang="de-CH" sz="2200" kern="0" err="1">
                <a:solidFill>
                  <a:srgbClr val="DA0000"/>
                </a:solidFill>
                <a:latin typeface="Futura Md BT" panose="020B0602020204020303" pitchFamily="34" charset="0"/>
              </a:rPr>
              <a:t>Tröchni</a:t>
            </a:r>
            <a:r>
              <a:rPr lang="de-CH" sz="2200" kern="0">
                <a:solidFill>
                  <a:srgbClr val="DA0000"/>
                </a:solidFill>
                <a:latin typeface="Futura Md BT" panose="020B0602020204020303" pitchFamily="34" charset="0"/>
              </a:rPr>
              <a:t>» – Sitzungszimmer</a:t>
            </a:r>
          </a:p>
          <a:p>
            <a:pPr marL="539115" lvl="1" indent="-267970">
              <a:buFont typeface="Arial" panose="020B0604020202020204" pitchFamily="34" charset="0"/>
              <a:buChar char="•"/>
            </a:pPr>
            <a:endParaRPr lang="de-CH" sz="2200" b="0" kern="0">
              <a:latin typeface="Futura Bk BT"/>
            </a:endParaRPr>
          </a:p>
          <a:p>
            <a:pPr marL="539115" lvl="1" indent="-267970">
              <a:buFont typeface="Arial" panose="020B0604020202020204" pitchFamily="34" charset="0"/>
              <a:buChar char="•"/>
            </a:pPr>
            <a:endParaRPr lang="de-CH" sz="2200" kern="0">
              <a:latin typeface="Futura Bk BT"/>
            </a:endParaRPr>
          </a:p>
          <a:p>
            <a:pPr marL="271145" lvl="1" indent="0">
              <a:buNone/>
            </a:pPr>
            <a:endParaRPr lang="de-CH" sz="2200" b="0" kern="0">
              <a:latin typeface="Futura Bk BT" panose="020B0502020204020303" pitchFamily="34" charset="0"/>
            </a:endParaRPr>
          </a:p>
        </p:txBody>
      </p:sp>
      <p:pic>
        <p:nvPicPr>
          <p:cNvPr id="12" name="Grafik 11">
            <a:extLst>
              <a:ext uri="{FF2B5EF4-FFF2-40B4-BE49-F238E27FC236}">
                <a16:creationId xmlns:a16="http://schemas.microsoft.com/office/drawing/2014/main" id="{DA194C4C-0DEA-370E-D280-76B6E199DB0B}"/>
              </a:ext>
            </a:extLst>
          </p:cNvPr>
          <p:cNvPicPr>
            <a:picLocks noChangeAspect="1"/>
          </p:cNvPicPr>
          <p:nvPr/>
        </p:nvPicPr>
        <p:blipFill>
          <a:blip r:embed="rId3"/>
          <a:stretch>
            <a:fillRect/>
          </a:stretch>
        </p:blipFill>
        <p:spPr>
          <a:xfrm>
            <a:off x="6272118" y="2720439"/>
            <a:ext cx="5757852" cy="2573014"/>
          </a:xfrm>
          <a:prstGeom prst="rect">
            <a:avLst/>
          </a:prstGeom>
        </p:spPr>
      </p:pic>
      <p:pic>
        <p:nvPicPr>
          <p:cNvPr id="14" name="Grafik 13">
            <a:extLst>
              <a:ext uri="{FF2B5EF4-FFF2-40B4-BE49-F238E27FC236}">
                <a16:creationId xmlns:a16="http://schemas.microsoft.com/office/drawing/2014/main" id="{43DB5A68-8DDF-1D32-93F4-CF8FE956EBCF}"/>
              </a:ext>
            </a:extLst>
          </p:cNvPr>
          <p:cNvPicPr>
            <a:picLocks noChangeAspect="1"/>
          </p:cNvPicPr>
          <p:nvPr/>
        </p:nvPicPr>
        <p:blipFill>
          <a:blip r:embed="rId4"/>
          <a:stretch>
            <a:fillRect/>
          </a:stretch>
        </p:blipFill>
        <p:spPr>
          <a:xfrm>
            <a:off x="162030" y="2738738"/>
            <a:ext cx="5721003" cy="2573014"/>
          </a:xfrm>
          <a:prstGeom prst="rect">
            <a:avLst/>
          </a:prstGeom>
        </p:spPr>
      </p:pic>
    </p:spTree>
    <p:extLst>
      <p:ext uri="{BB962C8B-B14F-4D97-AF65-F5344CB8AC3E}">
        <p14:creationId xmlns:p14="http://schemas.microsoft.com/office/powerpoint/2010/main" val="751832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6">
            <a:extLst>
              <a:ext uri="{FF2B5EF4-FFF2-40B4-BE49-F238E27FC236}">
                <a16:creationId xmlns:a16="http://schemas.microsoft.com/office/drawing/2014/main" id="{BA256A28-496B-4B3A-8A91-604D7284FFCE}"/>
              </a:ext>
            </a:extLst>
          </p:cNvPr>
          <p:cNvSpPr txBox="1">
            <a:spLocks/>
          </p:cNvSpPr>
          <p:nvPr/>
        </p:nvSpPr>
        <p:spPr>
          <a:xfrm>
            <a:off x="-8546" y="0"/>
            <a:ext cx="12200546" cy="685800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de-CH" sz="3200" b="0" kern="0">
                <a:solidFill>
                  <a:srgbClr val="FFFFFF"/>
                </a:solidFill>
                <a:latin typeface="Futura Md BT" panose="020B0602020204020303" pitchFamily="34" charset="0"/>
              </a:rPr>
              <a:t>Jahresrechnung Tafers 2023 </a:t>
            </a:r>
            <a:endParaRPr kumimoji="0" lang="de-CH" sz="3200" b="0" i="0" u="none" strike="noStrike" kern="0" cap="none" spc="0" normalizeH="0" baseline="0" noProof="0">
              <a:ln>
                <a:noFill/>
              </a:ln>
              <a:solidFill>
                <a:srgbClr val="FFFFFF"/>
              </a:solidFill>
              <a:effectLst/>
              <a:highlight>
                <a:srgbClr val="FFFF00"/>
              </a:highlight>
              <a:uLnTx/>
              <a:uFillTx/>
              <a:latin typeface="Futura Md BT" panose="020B0602020204020303" pitchFamily="34" charset="0"/>
            </a:endParaRPr>
          </a:p>
        </p:txBody>
      </p:sp>
      <p:pic>
        <p:nvPicPr>
          <p:cNvPr id="3" name="Grafik 2" descr="Ein Bild, das Text, Screenshot, Schrift, Grafiken enthält.&#10;&#10;Automatisch generierte Beschreibung">
            <a:extLst>
              <a:ext uri="{FF2B5EF4-FFF2-40B4-BE49-F238E27FC236}">
                <a16:creationId xmlns:a16="http://schemas.microsoft.com/office/drawing/2014/main" id="{6EB14532-3A7A-A574-B172-D0699994D304}"/>
              </a:ext>
            </a:extLst>
          </p:cNvPr>
          <p:cNvPicPr>
            <a:picLocks noChangeAspect="1"/>
          </p:cNvPicPr>
          <p:nvPr/>
        </p:nvPicPr>
        <p:blipFill rotWithShape="1">
          <a:blip r:embed="rId3">
            <a:extLst>
              <a:ext uri="{28A0092B-C50C-407E-A947-70E740481C1C}">
                <a14:useLocalDpi xmlns:a14="http://schemas.microsoft.com/office/drawing/2010/main" val="0"/>
              </a:ext>
            </a:extLst>
          </a:blip>
          <a:srcRect b="22817"/>
          <a:stretch/>
        </p:blipFill>
        <p:spPr>
          <a:xfrm>
            <a:off x="813583" y="4015962"/>
            <a:ext cx="2048431" cy="2049558"/>
          </a:xfrm>
          <a:prstGeom prst="rect">
            <a:avLst/>
          </a:prstGeom>
        </p:spPr>
      </p:pic>
      <p:sp>
        <p:nvSpPr>
          <p:cNvPr id="8" name="Textfeld 7">
            <a:extLst>
              <a:ext uri="{FF2B5EF4-FFF2-40B4-BE49-F238E27FC236}">
                <a16:creationId xmlns:a16="http://schemas.microsoft.com/office/drawing/2014/main" id="{8E216953-82B7-4A03-B31C-123779A7A9CA}"/>
              </a:ext>
            </a:extLst>
          </p:cNvPr>
          <p:cNvSpPr txBox="1"/>
          <p:nvPr/>
        </p:nvSpPr>
        <p:spPr>
          <a:xfrm>
            <a:off x="808686" y="6174889"/>
            <a:ext cx="2241107" cy="369332"/>
          </a:xfrm>
          <a:prstGeom prst="rect">
            <a:avLst/>
          </a:prstGeom>
          <a:noFill/>
        </p:spPr>
        <p:txBody>
          <a:bodyPr wrap="square" rtlCol="0">
            <a:spAutoFit/>
          </a:bodyPr>
          <a:lstStyle/>
          <a:p>
            <a:r>
              <a:rPr lang="de-DE">
                <a:solidFill>
                  <a:schemeClr val="bg1"/>
                </a:solidFill>
                <a:latin typeface="Futura Md BT" panose="020B0602020204020303" pitchFamily="34" charset="0"/>
              </a:rPr>
              <a:t>Rechnung 2023</a:t>
            </a:r>
            <a:endParaRPr lang="de-CH">
              <a:solidFill>
                <a:schemeClr val="bg1"/>
              </a:solidFill>
              <a:latin typeface="Futura Md BT" panose="020B0602020204020303" pitchFamily="34" charset="0"/>
            </a:endParaRPr>
          </a:p>
        </p:txBody>
      </p:sp>
      <p:sp>
        <p:nvSpPr>
          <p:cNvPr id="9" name="Textfeld 8">
            <a:extLst>
              <a:ext uri="{FF2B5EF4-FFF2-40B4-BE49-F238E27FC236}">
                <a16:creationId xmlns:a16="http://schemas.microsoft.com/office/drawing/2014/main" id="{20968664-9C6E-CC82-6B95-5C926C4498AC}"/>
              </a:ext>
            </a:extLst>
          </p:cNvPr>
          <p:cNvSpPr txBox="1"/>
          <p:nvPr/>
        </p:nvSpPr>
        <p:spPr>
          <a:xfrm>
            <a:off x="9746088" y="6142990"/>
            <a:ext cx="2241107" cy="369332"/>
          </a:xfrm>
          <a:prstGeom prst="rect">
            <a:avLst/>
          </a:prstGeom>
          <a:noFill/>
        </p:spPr>
        <p:txBody>
          <a:bodyPr wrap="square" rtlCol="0">
            <a:spAutoFit/>
          </a:bodyPr>
          <a:lstStyle/>
          <a:p>
            <a:r>
              <a:rPr lang="de-DE">
                <a:solidFill>
                  <a:schemeClr val="bg1"/>
                </a:solidFill>
                <a:latin typeface="Futura Md BT" panose="020B0602020204020303" pitchFamily="34" charset="0"/>
              </a:rPr>
              <a:t>Auszüge 2023</a:t>
            </a:r>
            <a:endParaRPr lang="de-CH">
              <a:solidFill>
                <a:schemeClr val="bg1"/>
              </a:solidFill>
              <a:latin typeface="Futura Md BT" panose="020B0602020204020303" pitchFamily="34" charset="0"/>
            </a:endParaRPr>
          </a:p>
        </p:txBody>
      </p:sp>
      <p:pic>
        <p:nvPicPr>
          <p:cNvPr id="11" name="Grafik 10" descr="Ein Bild, das Text, Screenshot, Schrift, Quadrat enthält.&#10;&#10;Automatisch generierte Beschreibung">
            <a:extLst>
              <a:ext uri="{FF2B5EF4-FFF2-40B4-BE49-F238E27FC236}">
                <a16:creationId xmlns:a16="http://schemas.microsoft.com/office/drawing/2014/main" id="{BA5063C0-FD5D-C977-8F3C-C0E5456BAF53}"/>
              </a:ext>
            </a:extLst>
          </p:cNvPr>
          <p:cNvPicPr>
            <a:picLocks noChangeAspect="1"/>
          </p:cNvPicPr>
          <p:nvPr/>
        </p:nvPicPr>
        <p:blipFill rotWithShape="1">
          <a:blip r:embed="rId4">
            <a:extLst>
              <a:ext uri="{28A0092B-C50C-407E-A947-70E740481C1C}">
                <a14:useLocalDpi xmlns:a14="http://schemas.microsoft.com/office/drawing/2010/main" val="0"/>
              </a:ext>
            </a:extLst>
          </a:blip>
          <a:srcRect b="22666"/>
          <a:stretch/>
        </p:blipFill>
        <p:spPr>
          <a:xfrm>
            <a:off x="9610524" y="4015962"/>
            <a:ext cx="2044451" cy="2049558"/>
          </a:xfrm>
          <a:prstGeom prst="rect">
            <a:avLst/>
          </a:prstGeom>
        </p:spPr>
      </p:pic>
    </p:spTree>
    <p:extLst>
      <p:ext uri="{BB962C8B-B14F-4D97-AF65-F5344CB8AC3E}">
        <p14:creationId xmlns:p14="http://schemas.microsoft.com/office/powerpoint/2010/main" val="24893126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60</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Futura Md BT" panose="020B0602020204020303" pitchFamily="34" charset="0"/>
              </a:rPr>
              <a:t>Verschiedenes</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0F655C4-8CB2-4BC6-90DF-F25A593CAC5E}"/>
              </a:ext>
            </a:extLst>
          </p:cNvPr>
          <p:cNvSpPr txBox="1">
            <a:spLocks noChangeArrowheads="1"/>
          </p:cNvSpPr>
          <p:nvPr/>
        </p:nvSpPr>
        <p:spPr>
          <a:xfrm>
            <a:off x="1273536" y="1451369"/>
            <a:ext cx="9131893" cy="3878681"/>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p:txBody>
      </p:sp>
      <p:sp>
        <p:nvSpPr>
          <p:cNvPr id="2" name="Rectangle 3">
            <a:extLst>
              <a:ext uri="{FF2B5EF4-FFF2-40B4-BE49-F238E27FC236}">
                <a16:creationId xmlns:a16="http://schemas.microsoft.com/office/drawing/2014/main" id="{88D77E3D-3B7A-389F-4623-9FFD73ED2BA3}"/>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Vermietung der Lokalitäten «</a:t>
            </a:r>
            <a:r>
              <a:rPr lang="de-CH" sz="2200" kern="0" err="1">
                <a:solidFill>
                  <a:srgbClr val="DA0000"/>
                </a:solidFill>
                <a:latin typeface="Futura Md BT" panose="020B0602020204020303" pitchFamily="34" charset="0"/>
              </a:rPr>
              <a:t>Auti</a:t>
            </a:r>
            <a:r>
              <a:rPr lang="de-CH" sz="2200" kern="0">
                <a:solidFill>
                  <a:srgbClr val="DA0000"/>
                </a:solidFill>
                <a:latin typeface="Futura Md BT" panose="020B0602020204020303" pitchFamily="34" charset="0"/>
              </a:rPr>
              <a:t> </a:t>
            </a:r>
            <a:r>
              <a:rPr lang="de-CH" sz="2200" kern="0" err="1">
                <a:solidFill>
                  <a:srgbClr val="DA0000"/>
                </a:solidFill>
                <a:latin typeface="Futura Md BT" panose="020B0602020204020303" pitchFamily="34" charset="0"/>
              </a:rPr>
              <a:t>Tröchni</a:t>
            </a:r>
            <a:r>
              <a:rPr lang="de-CH" sz="2200" kern="0">
                <a:solidFill>
                  <a:srgbClr val="DA0000"/>
                </a:solidFill>
                <a:latin typeface="Futura Md BT" panose="020B0602020204020303" pitchFamily="34" charset="0"/>
              </a:rPr>
              <a:t>» – Jugendraum</a:t>
            </a:r>
          </a:p>
          <a:p>
            <a:pPr marL="271145" lvl="1" indent="0">
              <a:buNone/>
            </a:pPr>
            <a:endParaRPr lang="de-CH" sz="2200" b="0" kern="0">
              <a:latin typeface="Futura Bk BT"/>
            </a:endParaRPr>
          </a:p>
          <a:p>
            <a:pPr marL="539115" lvl="1" indent="-267970">
              <a:buFont typeface="Arial" panose="020B0604020202020204" pitchFamily="34" charset="0"/>
              <a:buChar char="•"/>
            </a:pPr>
            <a:endParaRPr lang="de-CH" sz="2200" kern="0">
              <a:latin typeface="Futura Bk BT"/>
            </a:endParaRPr>
          </a:p>
          <a:p>
            <a:pPr marL="271145" lvl="1" indent="0">
              <a:buNone/>
            </a:pPr>
            <a:endParaRPr lang="de-CH" sz="2200" b="0" kern="0">
              <a:latin typeface="Futura Bk BT" panose="020B0502020204020303" pitchFamily="34" charset="0"/>
            </a:endParaRPr>
          </a:p>
        </p:txBody>
      </p:sp>
      <p:pic>
        <p:nvPicPr>
          <p:cNvPr id="1026" name="Picture 2">
            <a:extLst>
              <a:ext uri="{FF2B5EF4-FFF2-40B4-BE49-F238E27FC236}">
                <a16:creationId xmlns:a16="http://schemas.microsoft.com/office/drawing/2014/main" id="{A5E75A97-B15C-8D74-B4E3-494CEA2848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0447" y="2411300"/>
            <a:ext cx="4877203" cy="365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793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61</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Futura Md BT" panose="020B0602020204020303" pitchFamily="34" charset="0"/>
              </a:rPr>
              <a:t>Verschiedenes</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0F655C4-8CB2-4BC6-90DF-F25A593CAC5E}"/>
              </a:ext>
            </a:extLst>
          </p:cNvPr>
          <p:cNvSpPr txBox="1">
            <a:spLocks noChangeArrowheads="1"/>
          </p:cNvSpPr>
          <p:nvPr/>
        </p:nvSpPr>
        <p:spPr>
          <a:xfrm>
            <a:off x="1273536" y="1451369"/>
            <a:ext cx="9131893" cy="3878681"/>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p:txBody>
      </p:sp>
      <p:sp>
        <p:nvSpPr>
          <p:cNvPr id="2" name="Rectangle 3">
            <a:extLst>
              <a:ext uri="{FF2B5EF4-FFF2-40B4-BE49-F238E27FC236}">
                <a16:creationId xmlns:a16="http://schemas.microsoft.com/office/drawing/2014/main" id="{88D77E3D-3B7A-389F-4623-9FFD73ED2BA3}"/>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buFont typeface="Arial" panose="020B0604020202020204" pitchFamily="34" charset="0"/>
              <a:buChar char="•"/>
            </a:pPr>
            <a:endParaRPr lang="de-CH" sz="2200" kern="0">
              <a:latin typeface="Futura Bk BT"/>
            </a:endParaRPr>
          </a:p>
          <a:p>
            <a:pPr marL="271145" lvl="1" indent="0">
              <a:buNone/>
            </a:pPr>
            <a:r>
              <a:rPr lang="de-CH" sz="2200" b="0" kern="0">
                <a:solidFill>
                  <a:srgbClr val="DA0000"/>
                </a:solidFill>
                <a:latin typeface="Futura Md BT" panose="020B0602020204020303" pitchFamily="34" charset="0"/>
              </a:rPr>
              <a:t>Gemeindeabstimmung vom 9. Juni 2024 </a:t>
            </a:r>
            <a:r>
              <a:rPr lang="de-CH" sz="2200" kern="0">
                <a:solidFill>
                  <a:srgbClr val="DA0000"/>
                </a:solidFill>
                <a:latin typeface="Futura Md BT" panose="020B0602020204020303" pitchFamily="34" charset="0"/>
              </a:rPr>
              <a:t>– Einführung Generalrat</a:t>
            </a:r>
            <a:endParaRPr lang="de-CH" sz="2200" b="0" kern="0">
              <a:solidFill>
                <a:srgbClr val="DA0000"/>
              </a:solidFill>
              <a:latin typeface="Futura Md BT" panose="020B0602020204020303" pitchFamily="34" charset="0"/>
            </a:endParaRPr>
          </a:p>
          <a:p>
            <a:pPr marL="614045" lvl="1" indent="-342900">
              <a:buFont typeface="Arial" panose="020B0604020202020204" pitchFamily="34" charset="0"/>
              <a:buChar char="•"/>
            </a:pPr>
            <a:r>
              <a:rPr lang="de-CH" sz="2200" kern="0">
                <a:latin typeface="Futura Bk BT"/>
              </a:rPr>
              <a:t>«Wollen Sie in der Gemeinde Tafers die Gemeindeversammlung durch einen Generalrat mit 50 Mitgliedern ersetzen»</a:t>
            </a:r>
          </a:p>
          <a:p>
            <a:pPr marL="271145" lvl="1" indent="0">
              <a:buNone/>
            </a:pPr>
            <a:endParaRPr lang="de-CH" sz="2200" b="0" kern="0">
              <a:latin typeface="Futura Bk BT" panose="020B0502020204020303" pitchFamily="34" charset="0"/>
            </a:endParaRPr>
          </a:p>
        </p:txBody>
      </p:sp>
      <p:pic>
        <p:nvPicPr>
          <p:cNvPr id="10" name="Grafik 9">
            <a:extLst>
              <a:ext uri="{FF2B5EF4-FFF2-40B4-BE49-F238E27FC236}">
                <a16:creationId xmlns:a16="http://schemas.microsoft.com/office/drawing/2014/main" id="{C9AFBDA4-CCA5-1E3B-73F6-7F0D60230C18}"/>
              </a:ext>
            </a:extLst>
          </p:cNvPr>
          <p:cNvPicPr>
            <a:picLocks noChangeAspect="1"/>
          </p:cNvPicPr>
          <p:nvPr/>
        </p:nvPicPr>
        <p:blipFill>
          <a:blip r:embed="rId3"/>
          <a:stretch>
            <a:fillRect/>
          </a:stretch>
        </p:blipFill>
        <p:spPr>
          <a:xfrm>
            <a:off x="-8546" y="5117861"/>
            <a:ext cx="4137281" cy="1530585"/>
          </a:xfrm>
          <a:prstGeom prst="rect">
            <a:avLst/>
          </a:prstGeom>
        </p:spPr>
      </p:pic>
    </p:spTree>
    <p:extLst>
      <p:ext uri="{BB962C8B-B14F-4D97-AF65-F5344CB8AC3E}">
        <p14:creationId xmlns:p14="http://schemas.microsoft.com/office/powerpoint/2010/main" val="362651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1"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62</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Futura Md BT" panose="020B0602020204020303" pitchFamily="34" charset="0"/>
              </a:rPr>
              <a:t>Verschiedenes</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3">
            <a:extLst>
              <a:ext uri="{FF2B5EF4-FFF2-40B4-BE49-F238E27FC236}">
                <a16:creationId xmlns:a16="http://schemas.microsoft.com/office/drawing/2014/main" id="{88D77E3D-3B7A-389F-4623-9FFD73ED2BA3}"/>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buFont typeface="Arial" panose="020B0604020202020204" pitchFamily="34" charset="0"/>
              <a:buChar char="•"/>
            </a:pPr>
            <a:endParaRPr lang="de-CH" sz="2200" kern="0">
              <a:solidFill>
                <a:srgbClr val="000000"/>
              </a:solidFill>
              <a:latin typeface="Futura Bk BT"/>
            </a:endParaRPr>
          </a:p>
          <a:p>
            <a:pPr marL="271145" lvl="1" indent="0">
              <a:buNone/>
            </a:pPr>
            <a:r>
              <a:rPr lang="de-CH" sz="2200" kern="0">
                <a:solidFill>
                  <a:srgbClr val="DA0000"/>
                </a:solidFill>
                <a:latin typeface="Futura Md BT"/>
              </a:rPr>
              <a:t>Gemeinsamer Abend mit der Kompanie Mittelland der Feuerwehr Sense </a:t>
            </a:r>
            <a:endParaRPr lang="de-CH">
              <a:solidFill>
                <a:srgbClr val="000000"/>
              </a:solidFill>
              <a:latin typeface="Calibri"/>
              <a:ea typeface="Calibri"/>
              <a:cs typeface="Calibri"/>
            </a:endParaRPr>
          </a:p>
          <a:p>
            <a:pPr marL="614045" lvl="1" indent="-342900">
              <a:buFont typeface="Arial" panose="020B0604020202020204" pitchFamily="34" charset="0"/>
              <a:buChar char="•"/>
            </a:pPr>
            <a:r>
              <a:rPr lang="de-CH" sz="2200" b="1" kern="0">
                <a:solidFill>
                  <a:srgbClr val="0070C0"/>
                </a:solidFill>
                <a:latin typeface="Futura Bk BT"/>
              </a:rPr>
              <a:t>Freitag, 28. Juni 2024 ab 19 Uhr, Standort </a:t>
            </a:r>
            <a:r>
              <a:rPr lang="de-CH" sz="2200" b="1" kern="0" err="1">
                <a:solidFill>
                  <a:srgbClr val="0070C0"/>
                </a:solidFill>
                <a:latin typeface="Futura Bk BT"/>
              </a:rPr>
              <a:t>Mariahilfstrasse</a:t>
            </a:r>
            <a:r>
              <a:rPr lang="de-CH" sz="2200" b="1" kern="0">
                <a:solidFill>
                  <a:srgbClr val="0070C0"/>
                </a:solidFill>
                <a:latin typeface="Futura Bk BT"/>
              </a:rPr>
              <a:t> </a:t>
            </a:r>
            <a:r>
              <a:rPr lang="de-CH" sz="2200" b="1" kern="0" err="1">
                <a:solidFill>
                  <a:srgbClr val="0070C0"/>
                </a:solidFill>
                <a:latin typeface="Futura Bk BT"/>
              </a:rPr>
              <a:t>Tafers</a:t>
            </a:r>
            <a:endParaRPr lang="de-CH" sz="2200" b="1" kern="0">
              <a:solidFill>
                <a:srgbClr val="0070C0"/>
              </a:solidFill>
              <a:latin typeface="Futura Bk BT"/>
            </a:endParaRPr>
          </a:p>
          <a:p>
            <a:pPr marL="614045" indent="-342900">
              <a:buFont typeface="Arial" panose="020B0604020202020204" pitchFamily="34" charset="0"/>
              <a:buChar char="•"/>
            </a:pPr>
            <a:r>
              <a:rPr lang="de-CH" kern="0">
                <a:latin typeface="Futura Bk BT"/>
                <a:ea typeface="Calibri"/>
                <a:cs typeface="Calibri"/>
              </a:rPr>
              <a:t>Einwohnerinnen und Einwohnern erhalten Einblick in Tätigkeiten im Haupt-Einsatzperimeter in den Gemeinden Heitenried, St. </a:t>
            </a:r>
            <a:r>
              <a:rPr lang="de-CH" kern="0" err="1">
                <a:latin typeface="Futura Bk BT"/>
                <a:ea typeface="Calibri"/>
                <a:cs typeface="Calibri"/>
              </a:rPr>
              <a:t>Ursen</a:t>
            </a:r>
            <a:r>
              <a:rPr lang="de-CH" kern="0">
                <a:latin typeface="Futura Bk BT"/>
                <a:ea typeface="Calibri"/>
                <a:cs typeface="Calibri"/>
              </a:rPr>
              <a:t> und </a:t>
            </a:r>
            <a:r>
              <a:rPr lang="de-CH" kern="0" err="1">
                <a:latin typeface="Futura Bk BT"/>
                <a:ea typeface="Calibri"/>
                <a:cs typeface="Calibri"/>
              </a:rPr>
              <a:t>Tafers</a:t>
            </a:r>
            <a:r>
              <a:rPr lang="de-CH" kern="0">
                <a:latin typeface="Futura Bk BT"/>
                <a:ea typeface="Calibri"/>
                <a:cs typeface="Calibri"/>
              </a:rPr>
              <a:t> </a:t>
            </a:r>
          </a:p>
          <a:p>
            <a:pPr marL="614045" indent="-342900">
              <a:buFont typeface="Arial" panose="020B0604020202020204" pitchFamily="34" charset="0"/>
              <a:buChar char="•"/>
            </a:pPr>
            <a:r>
              <a:rPr lang="de-CH" kern="0">
                <a:latin typeface="Futura Bk BT"/>
                <a:ea typeface="Calibri"/>
                <a:cs typeface="Calibri"/>
              </a:rPr>
              <a:t>Mitarbeit an Posten</a:t>
            </a:r>
          </a:p>
          <a:p>
            <a:pPr marL="614045" indent="-342900">
              <a:buFont typeface="Arial" panose="020B0604020202020204" pitchFamily="34" charset="0"/>
              <a:buChar char="•"/>
            </a:pPr>
            <a:r>
              <a:rPr lang="de-CH" kern="0">
                <a:latin typeface="Futura Bk BT"/>
                <a:ea typeface="Calibri"/>
                <a:cs typeface="Calibri"/>
              </a:rPr>
              <a:t>Wurst vom Grill</a:t>
            </a:r>
          </a:p>
          <a:p>
            <a:pPr marL="271145" lvl="1" indent="0">
              <a:buNone/>
            </a:pPr>
            <a:endParaRPr lang="de-CH" sz="2200" kern="0">
              <a:latin typeface="Futura Bk BT"/>
              <a:ea typeface="Calibri"/>
              <a:cs typeface="Calibri"/>
            </a:endParaRPr>
          </a:p>
          <a:p>
            <a:pPr marL="614045" lvl="1" indent="-342900">
              <a:buFont typeface="Arial" panose="020B0604020202020204" pitchFamily="34" charset="0"/>
              <a:buChar char="•"/>
            </a:pPr>
            <a:endParaRPr lang="de-CH" sz="2200" kern="0">
              <a:latin typeface="Futura Bk BT"/>
              <a:ea typeface="Calibri"/>
              <a:cs typeface="Calibri"/>
            </a:endParaRPr>
          </a:p>
          <a:p>
            <a:pPr marL="614045" lvl="1" indent="-342900">
              <a:buFont typeface="Arial" panose="020B0604020202020204" pitchFamily="34" charset="0"/>
              <a:buChar char="•"/>
            </a:pPr>
            <a:endParaRPr lang="de-CH" kern="0">
              <a:latin typeface="Futura Bk BT"/>
              <a:ea typeface="Calibri"/>
              <a:cs typeface="Calibri"/>
            </a:endParaRPr>
          </a:p>
          <a:p>
            <a:pPr marL="614045" indent="-342900">
              <a:buFont typeface="Arial" panose="020B0604020202020204" pitchFamily="34" charset="0"/>
              <a:buChar char="•"/>
            </a:pPr>
            <a:endParaRPr lang="de-CH" sz="2200" b="0">
              <a:latin typeface="Calibri"/>
              <a:ea typeface="Calibri"/>
              <a:cs typeface="Calibri"/>
            </a:endParaRPr>
          </a:p>
        </p:txBody>
      </p:sp>
      <p:pic>
        <p:nvPicPr>
          <p:cNvPr id="3" name="Grafik 2" descr="Ein Bild, das Logo, Symbol, Emblem, Grafiken enthält.&#10;&#10;Beschreibung automatisch generiert.">
            <a:extLst>
              <a:ext uri="{FF2B5EF4-FFF2-40B4-BE49-F238E27FC236}">
                <a16:creationId xmlns:a16="http://schemas.microsoft.com/office/drawing/2014/main" id="{50AF0FA9-EBA4-7B51-0922-FB002290BD91}"/>
              </a:ext>
            </a:extLst>
          </p:cNvPr>
          <p:cNvPicPr>
            <a:picLocks noChangeAspect="1"/>
          </p:cNvPicPr>
          <p:nvPr/>
        </p:nvPicPr>
        <p:blipFill>
          <a:blip r:embed="rId3"/>
          <a:stretch>
            <a:fillRect/>
          </a:stretch>
        </p:blipFill>
        <p:spPr>
          <a:xfrm>
            <a:off x="8950854" y="3954992"/>
            <a:ext cx="1931458" cy="2112433"/>
          </a:xfrm>
          <a:prstGeom prst="rect">
            <a:avLst/>
          </a:prstGeom>
        </p:spPr>
      </p:pic>
    </p:spTree>
    <p:extLst>
      <p:ext uri="{BB962C8B-B14F-4D97-AF65-F5344CB8AC3E}">
        <p14:creationId xmlns:p14="http://schemas.microsoft.com/office/powerpoint/2010/main" val="2577174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2"/>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63</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err="1">
                <a:ln>
                  <a:noFill/>
                </a:ln>
                <a:solidFill>
                  <a:srgbClr val="FFFFFF"/>
                </a:solidFill>
                <a:effectLst/>
                <a:uLnTx/>
                <a:uFillTx/>
                <a:latin typeface="Futura Md BT" panose="020B0602020204020303" pitchFamily="34" charset="0"/>
              </a:rPr>
              <a:t>Donnschtig</a:t>
            </a:r>
            <a:r>
              <a:rPr lang="de-DE" b="0" kern="0">
                <a:solidFill>
                  <a:srgbClr val="FFFFFF"/>
                </a:solidFill>
                <a:latin typeface="Futura Md BT" panose="020B0602020204020303" pitchFamily="34" charset="0"/>
              </a:rPr>
              <a:t>-</a:t>
            </a:r>
            <a:r>
              <a:rPr kumimoji="0" lang="de-DE" sz="2400" b="0" i="0" u="none" strike="noStrike" kern="0" cap="none" spc="0" normalizeH="0" baseline="0" noProof="0">
                <a:ln>
                  <a:noFill/>
                </a:ln>
                <a:solidFill>
                  <a:srgbClr val="FFFFFF"/>
                </a:solidFill>
                <a:effectLst/>
                <a:uLnTx/>
                <a:uFillTx/>
                <a:latin typeface="Futura Md BT" panose="020B0602020204020303" pitchFamily="34" charset="0"/>
              </a:rPr>
              <a:t>Jass in Tafers oder Düdingen</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0F655C4-8CB2-4BC6-90DF-F25A593CAC5E}"/>
              </a:ext>
            </a:extLst>
          </p:cNvPr>
          <p:cNvSpPr txBox="1">
            <a:spLocks noChangeArrowheads="1"/>
          </p:cNvSpPr>
          <p:nvPr/>
        </p:nvSpPr>
        <p:spPr>
          <a:xfrm>
            <a:off x="1273536" y="1451369"/>
            <a:ext cx="9131893" cy="3878681"/>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p:txBody>
      </p:sp>
      <p:sp>
        <p:nvSpPr>
          <p:cNvPr id="2" name="Rectangle 3">
            <a:extLst>
              <a:ext uri="{FF2B5EF4-FFF2-40B4-BE49-F238E27FC236}">
                <a16:creationId xmlns:a16="http://schemas.microsoft.com/office/drawing/2014/main" id="{88D77E3D-3B7A-389F-4623-9FFD73ED2BA3}"/>
              </a:ext>
            </a:extLst>
          </p:cNvPr>
          <p:cNvSpPr txBox="1">
            <a:spLocks noChangeArrowheads="1"/>
          </p:cNvSpPr>
          <p:nvPr/>
        </p:nvSpPr>
        <p:spPr>
          <a:xfrm>
            <a:off x="1316450" y="1298969"/>
            <a:ext cx="10725733"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buFont typeface="Arial" panose="020B0604020202020204" pitchFamily="34" charset="0"/>
              <a:buChar char="•"/>
            </a:pPr>
            <a:endParaRPr lang="de-CH" sz="2200" kern="0">
              <a:latin typeface="Futura Bk BT"/>
            </a:endParaRPr>
          </a:p>
          <a:p>
            <a:pPr marL="271145" lvl="1" indent="0">
              <a:buNone/>
            </a:pPr>
            <a:r>
              <a:rPr lang="de-CH" sz="2200" b="0" kern="0">
                <a:solidFill>
                  <a:srgbClr val="DA0000"/>
                </a:solidFill>
                <a:latin typeface="Futura Md BT" panose="020B0602020204020303" pitchFamily="34" charset="0"/>
              </a:rPr>
              <a:t>Anmeldung zur </a:t>
            </a:r>
            <a:r>
              <a:rPr lang="de-CH" sz="2200" b="0" kern="0" err="1">
                <a:solidFill>
                  <a:srgbClr val="DA0000"/>
                </a:solidFill>
                <a:latin typeface="Futura Md BT" panose="020B0602020204020303" pitchFamily="34" charset="0"/>
              </a:rPr>
              <a:t>Fanreise</a:t>
            </a:r>
            <a:r>
              <a:rPr lang="de-CH" sz="2200" b="0" kern="0">
                <a:solidFill>
                  <a:srgbClr val="DA0000"/>
                </a:solidFill>
                <a:latin typeface="Futura Md BT" panose="020B0602020204020303" pitchFamily="34" charset="0"/>
              </a:rPr>
              <a:t> vom 25. Juli 2024 in Ennetmoos/NW oder Sarnen/OW </a:t>
            </a:r>
          </a:p>
          <a:p>
            <a:pPr marL="271145" lvl="1" indent="0">
              <a:buNone/>
            </a:pPr>
            <a:r>
              <a:rPr lang="de-CH" sz="2200" kern="0">
                <a:solidFill>
                  <a:srgbClr val="4472C4"/>
                </a:solidFill>
                <a:latin typeface="Futura Md BT" panose="020B0602020204020303" pitchFamily="34" charset="0"/>
              </a:rPr>
              <a:t>In Siegergemeinde </a:t>
            </a:r>
            <a:r>
              <a:rPr lang="de-CH" sz="2200" kern="0" err="1">
                <a:solidFill>
                  <a:srgbClr val="4472C4"/>
                </a:solidFill>
                <a:latin typeface="Futura Md BT" panose="020B0602020204020303" pitchFamily="34" charset="0"/>
              </a:rPr>
              <a:t>Donnschtig</a:t>
            </a:r>
            <a:r>
              <a:rPr lang="de-CH" sz="2200" kern="0">
                <a:solidFill>
                  <a:srgbClr val="4472C4"/>
                </a:solidFill>
                <a:latin typeface="Futura Md BT" panose="020B0602020204020303" pitchFamily="34" charset="0"/>
              </a:rPr>
              <a:t>-Jass am 8. August 2024 </a:t>
            </a:r>
          </a:p>
          <a:p>
            <a:pPr marL="271145" lvl="1" indent="0">
              <a:buNone/>
            </a:pPr>
            <a:r>
              <a:rPr lang="de-CH" sz="2200" kern="0">
                <a:latin typeface="Futura Bk BT"/>
              </a:rPr>
              <a:t>Kosten: CHF 52.– Erwachsene / CHF 30.– Kinder bis 16 Jahre</a:t>
            </a:r>
          </a:p>
          <a:p>
            <a:pPr marL="271145" lvl="1" indent="0">
              <a:buNone/>
            </a:pPr>
            <a:r>
              <a:rPr lang="de-CH" sz="2200" kern="0">
                <a:latin typeface="Futura Bk BT"/>
              </a:rPr>
              <a:t>Abfahrt ab Mittagszeit, Rückkehr ca. 01.00 Uhr</a:t>
            </a:r>
          </a:p>
          <a:p>
            <a:pPr marL="614045" lvl="1" indent="-342900">
              <a:buFont typeface="Arial" panose="020B0604020202020204" pitchFamily="34" charset="0"/>
              <a:buChar char="•"/>
            </a:pPr>
            <a:endParaRPr lang="de-CH" sz="2200" kern="0">
              <a:latin typeface="Futura Bk BT"/>
            </a:endParaRPr>
          </a:p>
          <a:p>
            <a:pPr marL="271145" lvl="1" indent="0">
              <a:buNone/>
            </a:pPr>
            <a:endParaRPr lang="de-CH" sz="2200" b="0" kern="0">
              <a:solidFill>
                <a:srgbClr val="DA0000"/>
              </a:solidFill>
              <a:latin typeface="Futura Md BT" panose="020B0602020204020303" pitchFamily="34" charset="0"/>
            </a:endParaRPr>
          </a:p>
          <a:p>
            <a:pPr marL="271145" lvl="1" indent="0">
              <a:buNone/>
            </a:pPr>
            <a:endParaRPr lang="de-CH" sz="2200" b="0" kern="0">
              <a:solidFill>
                <a:srgbClr val="DA0000"/>
              </a:solidFill>
              <a:latin typeface="Futura Md BT" panose="020B0602020204020303" pitchFamily="34" charset="0"/>
            </a:endParaRPr>
          </a:p>
          <a:p>
            <a:pPr marL="271145" lvl="1" indent="0">
              <a:buNone/>
            </a:pPr>
            <a:r>
              <a:rPr lang="de-CH" sz="2200" b="0" kern="0">
                <a:solidFill>
                  <a:srgbClr val="DA0000"/>
                </a:solidFill>
                <a:latin typeface="Futura Md BT" panose="020B0602020204020303" pitchFamily="34" charset="0"/>
              </a:rPr>
              <a:t>Live dabei als Helferin und Helfer am 8. August</a:t>
            </a:r>
          </a:p>
          <a:p>
            <a:pPr marL="271145" lvl="1" indent="0">
              <a:buNone/>
            </a:pPr>
            <a:r>
              <a:rPr lang="de-CH" sz="2000" b="0" i="0" u="sng">
                <a:solidFill>
                  <a:srgbClr val="4472C4"/>
                </a:solidFill>
                <a:effectLst/>
                <a:highlight>
                  <a:srgbClr val="FFFFFF"/>
                </a:highlight>
                <a:latin typeface="Futura Md BT" panose="020B0602020204020303" pitchFamily="34" charset="0"/>
                <a:hlinkClick r:id="rId3">
                  <a:extLst>
                    <a:ext uri="{A12FA001-AC4F-418D-AE19-62706E023703}">
                      <ahyp:hlinkClr xmlns:ahyp="http://schemas.microsoft.com/office/drawing/2018/hyperlinkcolor" val="tx"/>
                    </a:ext>
                  </a:extLst>
                </a:hlinkClick>
              </a:rPr>
              <a:t>https://donnschtig-jass-sensebezirk.helferapp.ch</a:t>
            </a:r>
            <a:r>
              <a:rPr lang="de-CH" sz="2400" b="0" i="0" u="sng">
                <a:solidFill>
                  <a:srgbClr val="4472C4"/>
                </a:solidFill>
                <a:effectLst/>
                <a:highlight>
                  <a:srgbClr val="FFFFFF"/>
                </a:highlight>
                <a:latin typeface="Futura Md BT" panose="020B0602020204020303" pitchFamily="34" charset="0"/>
                <a:hlinkClick r:id="rId3">
                  <a:extLst>
                    <a:ext uri="{A12FA001-AC4F-418D-AE19-62706E023703}">
                      <ahyp:hlinkClr xmlns:ahyp="http://schemas.microsoft.com/office/drawing/2018/hyperlinkcolor" val="tx"/>
                    </a:ext>
                  </a:extLst>
                </a:hlinkClick>
              </a:rPr>
              <a:t>/</a:t>
            </a:r>
            <a:r>
              <a:rPr lang="de-CH" sz="2400" b="0" i="0">
                <a:solidFill>
                  <a:srgbClr val="4472C4"/>
                </a:solidFill>
                <a:effectLst/>
                <a:highlight>
                  <a:srgbClr val="FFFFFF"/>
                </a:highlight>
                <a:latin typeface="Futura Md BT" panose="020B0602020204020303" pitchFamily="34" charset="0"/>
              </a:rPr>
              <a:t> </a:t>
            </a:r>
            <a:endParaRPr lang="de-CH" sz="2200" kern="0">
              <a:solidFill>
                <a:srgbClr val="4472C4"/>
              </a:solidFill>
              <a:latin typeface="Futura Md BT" panose="020B0602020204020303" pitchFamily="34" charset="0"/>
            </a:endParaRPr>
          </a:p>
          <a:p>
            <a:pPr marL="614045" lvl="1" indent="-342900">
              <a:buFont typeface="Arial" panose="020B0604020202020204" pitchFamily="34" charset="0"/>
              <a:buChar char="•"/>
            </a:pPr>
            <a:endParaRPr lang="de-CH" sz="2200" kern="0">
              <a:latin typeface="Futura Bk BT"/>
            </a:endParaRPr>
          </a:p>
          <a:p>
            <a:pPr marL="271145" lvl="1" indent="0">
              <a:buNone/>
            </a:pPr>
            <a:endParaRPr lang="de-CH" sz="2200" kern="0">
              <a:latin typeface="Futura Bk BT"/>
            </a:endParaRPr>
          </a:p>
          <a:p>
            <a:pPr marL="271145" lvl="1" indent="0">
              <a:buNone/>
            </a:pPr>
            <a:endParaRPr lang="de-CH" sz="2200" kern="0">
              <a:latin typeface="Futura Bk BT"/>
            </a:endParaRPr>
          </a:p>
          <a:p>
            <a:pPr marL="271145" lvl="1" indent="0">
              <a:buNone/>
            </a:pPr>
            <a:endParaRPr lang="de-CH" sz="2200" b="0" kern="0">
              <a:latin typeface="Futura Bk BT" panose="020B0502020204020303" pitchFamily="34" charset="0"/>
            </a:endParaRPr>
          </a:p>
        </p:txBody>
      </p:sp>
      <p:pic>
        <p:nvPicPr>
          <p:cNvPr id="3" name="Grafik 2">
            <a:extLst>
              <a:ext uri="{FF2B5EF4-FFF2-40B4-BE49-F238E27FC236}">
                <a16:creationId xmlns:a16="http://schemas.microsoft.com/office/drawing/2014/main" id="{D9555F46-B73B-EFEA-1389-D62CDCB123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10" t="3341" r="3541" b="3512"/>
          <a:stretch/>
        </p:blipFill>
        <p:spPr bwMode="auto">
          <a:xfrm>
            <a:off x="195134" y="1794437"/>
            <a:ext cx="1106382" cy="1095998"/>
          </a:xfrm>
          <a:prstGeom prst="rect">
            <a:avLst/>
          </a:prstGeom>
          <a:noFill/>
          <a:ln>
            <a:noFill/>
          </a:ln>
          <a:extLst>
            <a:ext uri="{53640926-AAD7-44D8-BBD7-CCE9431645EC}">
              <a14:shadowObscured xmlns:a14="http://schemas.microsoft.com/office/drawing/2010/main"/>
            </a:ext>
          </a:extLst>
        </p:spPr>
      </p:pic>
      <p:pic>
        <p:nvPicPr>
          <p:cNvPr id="14" name="Grafik 13" descr="Ein Bild, das Kleidung, Person, Wand, Jeans enthält.&#10;&#10;Automatisch generierte Beschreibung">
            <a:extLst>
              <a:ext uri="{FF2B5EF4-FFF2-40B4-BE49-F238E27FC236}">
                <a16:creationId xmlns:a16="http://schemas.microsoft.com/office/drawing/2014/main" id="{1B7D244E-E7B1-E937-3545-5D117FC63E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3641" y="3423407"/>
            <a:ext cx="3379306" cy="2537780"/>
          </a:xfrm>
          <a:prstGeom prst="rect">
            <a:avLst/>
          </a:prstGeom>
        </p:spPr>
      </p:pic>
      <p:sp>
        <p:nvSpPr>
          <p:cNvPr id="15" name="Textfeld 14">
            <a:extLst>
              <a:ext uri="{FF2B5EF4-FFF2-40B4-BE49-F238E27FC236}">
                <a16:creationId xmlns:a16="http://schemas.microsoft.com/office/drawing/2014/main" id="{EB1FF353-A6F4-06AF-B7CA-094F8B71DEDE}"/>
              </a:ext>
            </a:extLst>
          </p:cNvPr>
          <p:cNvSpPr txBox="1"/>
          <p:nvPr/>
        </p:nvSpPr>
        <p:spPr>
          <a:xfrm>
            <a:off x="8141541" y="3131811"/>
            <a:ext cx="3379305" cy="369332"/>
          </a:xfrm>
          <a:prstGeom prst="rect">
            <a:avLst/>
          </a:prstGeom>
          <a:solidFill>
            <a:srgbClr val="DA0000">
              <a:alpha val="29020"/>
            </a:srgbClr>
          </a:solidFill>
        </p:spPr>
        <p:txBody>
          <a:bodyPr wrap="square" rtlCol="0">
            <a:spAutoFit/>
          </a:bodyPr>
          <a:lstStyle/>
          <a:p>
            <a:pPr algn="ctr"/>
            <a:r>
              <a:rPr lang="de-DE"/>
              <a:t>Unser Siegerteam</a:t>
            </a:r>
            <a:endParaRPr lang="de-CH"/>
          </a:p>
        </p:txBody>
      </p:sp>
      <p:pic>
        <p:nvPicPr>
          <p:cNvPr id="1026" name="Picture 2" descr="Donnschtig Jass">
            <a:extLst>
              <a:ext uri="{FF2B5EF4-FFF2-40B4-BE49-F238E27FC236}">
                <a16:creationId xmlns:a16="http://schemas.microsoft.com/office/drawing/2014/main" id="{BB7C0E90-25E1-6E56-7C7F-66CC3C1299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67" y="4715608"/>
            <a:ext cx="1353594" cy="1353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5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1"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026"/>
            <a:ext cx="719139" cy="215900"/>
          </a:xfrm>
          <a:prstGeom prst="rect">
            <a:avLst/>
          </a:prstGeom>
          <a:solidFill>
            <a:srgbClr val="E2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64</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E2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kern="0" cap="none" spc="0" normalizeH="0" baseline="0" noProof="0">
                <a:ln>
                  <a:noFill/>
                </a:ln>
                <a:solidFill>
                  <a:srgbClr val="FFFFFF"/>
                </a:solidFill>
                <a:effectLst/>
                <a:uLnTx/>
                <a:uFillTx/>
                <a:latin typeface="Futura Md BT" panose="020B0602020204020303" pitchFamily="34" charset="0"/>
              </a:rPr>
              <a:t>Einladung zum Apéro</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3">
            <a:extLst>
              <a:ext uri="{FF2B5EF4-FFF2-40B4-BE49-F238E27FC236}">
                <a16:creationId xmlns:a16="http://schemas.microsoft.com/office/drawing/2014/main" id="{00F655C4-8CB2-4BC6-90DF-F25A593CAC5E}"/>
              </a:ext>
            </a:extLst>
          </p:cNvPr>
          <p:cNvSpPr txBox="1">
            <a:spLocks noChangeArrowheads="1"/>
          </p:cNvSpPr>
          <p:nvPr/>
        </p:nvSpPr>
        <p:spPr>
          <a:xfrm>
            <a:off x="1273536" y="1451369"/>
            <a:ext cx="9131893" cy="3878681"/>
          </a:xfrm>
          <a:prstGeom prst="rect">
            <a:avLst/>
          </a:prstGeom>
        </p:spPr>
        <p:txBody>
          <a:bodyPr/>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456" lvl="1" indent="0">
              <a:buNone/>
            </a:pPr>
            <a:endParaRPr lang="de-CH" sz="2200" kern="0">
              <a:latin typeface="Futura Bk BT" panose="020B0502020204020303" pitchFamily="34" charset="0"/>
            </a:endParaRPr>
          </a:p>
          <a:p>
            <a:pPr lvl="1">
              <a:buFont typeface="Arial" panose="020B0604020202020204" pitchFamily="34" charset="0"/>
              <a:buChar char="•"/>
            </a:pPr>
            <a:endParaRPr lang="de-CH" sz="2200" kern="0">
              <a:latin typeface="Futura Bk BT" panose="020B0502020204020303" pitchFamily="34" charset="0"/>
            </a:endParaRPr>
          </a:p>
        </p:txBody>
      </p:sp>
      <p:sp>
        <p:nvSpPr>
          <p:cNvPr id="2" name="Rectangle 3">
            <a:extLst>
              <a:ext uri="{FF2B5EF4-FFF2-40B4-BE49-F238E27FC236}">
                <a16:creationId xmlns:a16="http://schemas.microsoft.com/office/drawing/2014/main" id="{88D77E3D-3B7A-389F-4623-9FFD73ED2BA3}"/>
              </a:ext>
            </a:extLst>
          </p:cNvPr>
          <p:cNvSpPr txBox="1">
            <a:spLocks noChangeArrowheads="1"/>
          </p:cNvSpPr>
          <p:nvPr/>
        </p:nvSpPr>
        <p:spPr>
          <a:xfrm>
            <a:off x="1316450" y="1298969"/>
            <a:ext cx="10162377" cy="3994484"/>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kern="0">
                <a:solidFill>
                  <a:srgbClr val="DA0000"/>
                </a:solidFill>
                <a:latin typeface="Futura Md BT" panose="020B0602020204020303" pitchFamily="34" charset="0"/>
              </a:rPr>
              <a:t>Danke für Ihre aktive Teilnahme an der Gemeindeversammlung</a:t>
            </a:r>
          </a:p>
          <a:p>
            <a:pPr marL="271145" lvl="1" indent="0">
              <a:buNone/>
            </a:pPr>
            <a:endParaRPr lang="de-CH" sz="2200" kern="0">
              <a:solidFill>
                <a:srgbClr val="DA0000"/>
              </a:solidFill>
              <a:latin typeface="Futura Md BT" panose="020B0602020204020303" pitchFamily="34" charset="0"/>
            </a:endParaRPr>
          </a:p>
        </p:txBody>
      </p:sp>
      <p:pic>
        <p:nvPicPr>
          <p:cNvPr id="10" name="Grafik 9" descr="Ein Bild, das Regenbogen, Himmel, draußen, Natur enthält.&#10;&#10;Automatisch generierte Beschreibung">
            <a:extLst>
              <a:ext uri="{FF2B5EF4-FFF2-40B4-BE49-F238E27FC236}">
                <a16:creationId xmlns:a16="http://schemas.microsoft.com/office/drawing/2014/main" id="{F06C717E-99BC-459E-C9E9-03E0AE12C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5935" y="2524632"/>
            <a:ext cx="6120130" cy="3544570"/>
          </a:xfrm>
          <a:prstGeom prst="rect">
            <a:avLst/>
          </a:prstGeom>
        </p:spPr>
      </p:pic>
    </p:spTree>
    <p:extLst>
      <p:ext uri="{BB962C8B-B14F-4D97-AF65-F5344CB8AC3E}">
        <p14:creationId xmlns:p14="http://schemas.microsoft.com/office/powerpoint/2010/main" val="2450356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9"/>
            <a:ext cx="9131893" cy="2236568"/>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539115" lvl="1" indent="-267970"/>
            <a:endParaRPr lang="de-CH" sz="1800" b="0" kern="0">
              <a:cs typeface="Calibri" panose="020F0502020204030204"/>
            </a:endParaRPr>
          </a:p>
          <a:p>
            <a:pPr marL="271145" lvl="1" indent="0">
              <a:buNone/>
            </a:pPr>
            <a:r>
              <a:rPr lang="de-CH" sz="2200" b="1" kern="0">
                <a:solidFill>
                  <a:srgbClr val="DA0000"/>
                </a:solidFill>
                <a:latin typeface="Futura Bk BT"/>
              </a:rPr>
              <a:t>Allgemeines – Eckwerte </a:t>
            </a:r>
          </a:p>
          <a:p>
            <a:pPr marL="539115" lvl="1" indent="-267970">
              <a:buFont typeface="Arial" panose="020B0604020202020204" pitchFamily="34" charset="0"/>
              <a:buChar char="•"/>
            </a:pPr>
            <a:r>
              <a:rPr lang="de-CH" sz="2200" kern="0">
                <a:latin typeface="Futura Bk BT"/>
              </a:rPr>
              <a:t>Verlust von CHF 189’469.11</a:t>
            </a:r>
          </a:p>
          <a:p>
            <a:pPr marL="539115" lvl="1" indent="-267970">
              <a:buFont typeface="Arial" panose="020B0604020202020204" pitchFamily="34" charset="0"/>
              <a:buChar char="•"/>
            </a:pPr>
            <a:r>
              <a:rPr lang="de-CH" sz="2200" kern="0">
                <a:latin typeface="Futura Bk BT"/>
              </a:rPr>
              <a:t>Nettoinvestitionen von CHF 8’945’241.83</a:t>
            </a:r>
          </a:p>
          <a:p>
            <a:pPr marL="539115" lvl="1" indent="-267970">
              <a:buFont typeface="Arial" panose="020B0604020202020204" pitchFamily="34" charset="0"/>
              <a:buChar char="•"/>
            </a:pPr>
            <a:r>
              <a:rPr lang="de-CH" sz="2200" kern="0">
                <a:latin typeface="Futura Bk BT"/>
              </a:rPr>
              <a:t>Bilanzsumme per 31.12.2023 von CHF 102'788'297.29</a:t>
            </a:r>
          </a:p>
          <a:p>
            <a:pPr marL="539115" lvl="1" indent="-267970">
              <a:buFont typeface="Arial" panose="020B0604020202020204" pitchFamily="34" charset="0"/>
              <a:buChar char="•"/>
            </a:pPr>
            <a:r>
              <a:rPr lang="de-CH" sz="2200" kern="0">
                <a:latin typeface="Futura Bk BT" panose="020B0502020204020303" pitchFamily="34" charset="0"/>
              </a:rPr>
              <a:t>Eigenkapital per 31.12.2023 auf CHF 52'003'971.08</a:t>
            </a:r>
            <a:endParaRPr lang="de-CH" sz="2200" b="0" kern="0">
              <a:latin typeface="Futura Bk BT" panose="020B0502020204020303" pitchFamily="34" charset="0"/>
            </a:endParaRPr>
          </a:p>
        </p:txBody>
      </p:sp>
      <p:pic>
        <p:nvPicPr>
          <p:cNvPr id="2" name="Grafik 1">
            <a:extLst>
              <a:ext uri="{FF2B5EF4-FFF2-40B4-BE49-F238E27FC236}">
                <a16:creationId xmlns:a16="http://schemas.microsoft.com/office/drawing/2014/main" id="{CA452EB1-E46D-419B-A1EA-FEE04B4683B5}"/>
              </a:ext>
            </a:extLst>
          </p:cNvPr>
          <p:cNvPicPr>
            <a:picLocks noChangeAspect="1"/>
          </p:cNvPicPr>
          <p:nvPr/>
        </p:nvPicPr>
        <p:blipFill>
          <a:blip r:embed="rId4"/>
          <a:stretch>
            <a:fillRect/>
          </a:stretch>
        </p:blipFill>
        <p:spPr>
          <a:xfrm>
            <a:off x="0" y="4415246"/>
            <a:ext cx="6237064" cy="2236568"/>
          </a:xfrm>
          <a:prstGeom prst="rect">
            <a:avLst/>
          </a:prstGeom>
        </p:spPr>
      </p:pic>
    </p:spTree>
    <p:extLst>
      <p:ext uri="{BB962C8B-B14F-4D97-AF65-F5344CB8AC3E}">
        <p14:creationId xmlns:p14="http://schemas.microsoft.com/office/powerpoint/2010/main" val="1846742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FB95C61-C4E9-486A-A4F7-2DD32B7E4CE3}"/>
              </a:ext>
            </a:extLst>
          </p:cNvPr>
          <p:cNvPicPr>
            <a:picLocks noChangeAspect="1"/>
          </p:cNvPicPr>
          <p:nvPr/>
        </p:nvPicPr>
        <p:blipFill>
          <a:blip r:embed="rId3"/>
          <a:stretch>
            <a:fillRect/>
          </a:stretch>
        </p:blipFill>
        <p:spPr>
          <a:xfrm>
            <a:off x="195133" y="189559"/>
            <a:ext cx="1566808" cy="829128"/>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6" name="Titel 6">
            <a:extLst>
              <a:ext uri="{FF2B5EF4-FFF2-40B4-BE49-F238E27FC236}">
                <a16:creationId xmlns:a16="http://schemas.microsoft.com/office/drawing/2014/main" id="{7B816B1A-022F-4754-919D-493A1D4AA311}"/>
              </a:ext>
            </a:extLst>
          </p:cNvPr>
          <p:cNvSpPr txBox="1">
            <a:spLocks/>
          </p:cNvSpPr>
          <p:nvPr/>
        </p:nvSpPr>
        <p:spPr>
          <a:xfrm>
            <a:off x="6237064" y="0"/>
            <a:ext cx="5954936" cy="523220"/>
          </a:xfrm>
          <a:prstGeom prst="rect">
            <a:avLst/>
          </a:prstGeom>
          <a:solidFill>
            <a:srgbClr val="DA0000"/>
          </a:solidFill>
        </p:spPr>
        <p:txBody>
          <a:bodyPr anchor="ctr"/>
          <a:lstStyle>
            <a:lvl1pPr algn="l"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2400" b="1">
                <a:solidFill>
                  <a:schemeClr val="hlink"/>
                </a:solidFill>
                <a:latin typeface="Arial" charset="0"/>
              </a:defRPr>
            </a:lvl2pPr>
            <a:lvl3pPr algn="l" rtl="0" eaLnBrk="1" fontAlgn="base" hangingPunct="1">
              <a:spcBef>
                <a:spcPct val="0"/>
              </a:spcBef>
              <a:spcAft>
                <a:spcPct val="0"/>
              </a:spcAft>
              <a:defRPr sz="2400" b="1">
                <a:solidFill>
                  <a:schemeClr val="hlink"/>
                </a:solidFill>
                <a:latin typeface="Arial" charset="0"/>
              </a:defRPr>
            </a:lvl3pPr>
            <a:lvl4pPr algn="l" rtl="0" eaLnBrk="1" fontAlgn="base" hangingPunct="1">
              <a:spcBef>
                <a:spcPct val="0"/>
              </a:spcBef>
              <a:spcAft>
                <a:spcPct val="0"/>
              </a:spcAft>
              <a:defRPr sz="2400" b="1">
                <a:solidFill>
                  <a:schemeClr val="hlink"/>
                </a:solidFill>
                <a:latin typeface="Arial" charset="0"/>
              </a:defRPr>
            </a:lvl4pPr>
            <a:lvl5pPr algn="l" rtl="0" eaLnBrk="1" fontAlgn="base" hangingPunct="1">
              <a:spcBef>
                <a:spcPct val="0"/>
              </a:spcBef>
              <a:spcAft>
                <a:spcPct val="0"/>
              </a:spcAft>
              <a:defRPr sz="2400" b="1">
                <a:solidFill>
                  <a:schemeClr val="hlink"/>
                </a:solidFill>
                <a:latin typeface="Arial" charset="0"/>
              </a:defRPr>
            </a:lvl5pPr>
            <a:lvl6pPr marL="457189" algn="l" rtl="0" eaLnBrk="1" fontAlgn="base" hangingPunct="1">
              <a:spcBef>
                <a:spcPct val="0"/>
              </a:spcBef>
              <a:spcAft>
                <a:spcPct val="0"/>
              </a:spcAft>
              <a:defRPr sz="2400" b="1">
                <a:solidFill>
                  <a:schemeClr val="hlink"/>
                </a:solidFill>
                <a:latin typeface="Arial" charset="0"/>
              </a:defRPr>
            </a:lvl6pPr>
            <a:lvl7pPr marL="914377" algn="l" rtl="0" eaLnBrk="1" fontAlgn="base" hangingPunct="1">
              <a:spcBef>
                <a:spcPct val="0"/>
              </a:spcBef>
              <a:spcAft>
                <a:spcPct val="0"/>
              </a:spcAft>
              <a:defRPr sz="2400" b="1">
                <a:solidFill>
                  <a:schemeClr val="hlink"/>
                </a:solidFill>
                <a:latin typeface="Arial" charset="0"/>
              </a:defRPr>
            </a:lvl7pPr>
            <a:lvl8pPr marL="1371566" algn="l" rtl="0" eaLnBrk="1" fontAlgn="base" hangingPunct="1">
              <a:spcBef>
                <a:spcPct val="0"/>
              </a:spcBef>
              <a:spcAft>
                <a:spcPct val="0"/>
              </a:spcAft>
              <a:defRPr sz="2400" b="1">
                <a:solidFill>
                  <a:schemeClr val="hlink"/>
                </a:solidFill>
                <a:latin typeface="Arial" charset="0"/>
              </a:defRPr>
            </a:lvl8pPr>
            <a:lvl9pPr marL="1828754" algn="l" rtl="0" eaLnBrk="1" fontAlgn="base" hangingPunct="1">
              <a:spcBef>
                <a:spcPct val="0"/>
              </a:spcBef>
              <a:spcAft>
                <a:spcPct val="0"/>
              </a:spcAft>
              <a:defRPr sz="2400" b="1">
                <a:solidFill>
                  <a:schemeClr val="hlink"/>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CH" b="0" kern="0">
                <a:solidFill>
                  <a:srgbClr val="FFFFFF"/>
                </a:solidFill>
                <a:latin typeface="Futura Md BT" panose="020B0602020204020303" pitchFamily="34" charset="0"/>
              </a:rPr>
              <a:t>Jahresrechnung 2023</a:t>
            </a:r>
            <a:endParaRPr kumimoji="0" lang="de-CH" sz="2400" b="0" i="0" u="none" strike="noStrike" kern="0" cap="none" spc="0" normalizeH="0" baseline="0" noProof="0">
              <a:ln>
                <a:noFill/>
              </a:ln>
              <a:solidFill>
                <a:srgbClr val="FFFFFF"/>
              </a:solidFill>
              <a:effectLst/>
              <a:uLnTx/>
              <a:uFillTx/>
              <a:latin typeface="Futura Md BT" panose="020B06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3">
            <a:extLst>
              <a:ext uri="{FF2B5EF4-FFF2-40B4-BE49-F238E27FC236}">
                <a16:creationId xmlns:a16="http://schemas.microsoft.com/office/drawing/2014/main" id="{B45326CE-C554-4E12-9004-20523BEDB24A}"/>
              </a:ext>
            </a:extLst>
          </p:cNvPr>
          <p:cNvSpPr txBox="1">
            <a:spLocks noChangeArrowheads="1"/>
          </p:cNvSpPr>
          <p:nvPr/>
        </p:nvSpPr>
        <p:spPr>
          <a:xfrm>
            <a:off x="1316450" y="1298968"/>
            <a:ext cx="10527207" cy="5197625"/>
          </a:xfrm>
          <a:prstGeom prst="rect">
            <a:avLst/>
          </a:prstGeom>
        </p:spPr>
        <p:txBody>
          <a:bodyPr lIns="91440" tIns="45720" rIns="91440" bIns="45720" anchor="t"/>
          <a:lstStyle>
            <a:lvl1pPr marL="269868" indent="-269868" algn="l" rtl="0" eaLnBrk="1" fontAlgn="base" hangingPunct="1">
              <a:lnSpc>
                <a:spcPts val="2800"/>
              </a:lnSpc>
              <a:spcBef>
                <a:spcPts val="1500"/>
              </a:spcBef>
              <a:spcAft>
                <a:spcPct val="0"/>
              </a:spcAft>
              <a:buClr>
                <a:schemeClr val="hlink"/>
              </a:buClr>
              <a:buFont typeface="Arial" charset="0"/>
              <a:buChar char="_"/>
              <a:defRPr sz="2200">
                <a:solidFill>
                  <a:schemeClr val="tx1"/>
                </a:solidFill>
                <a:latin typeface="+mn-lt"/>
                <a:ea typeface="+mn-ea"/>
                <a:cs typeface="+mn-cs"/>
              </a:defRPr>
            </a:lvl1pPr>
            <a:lvl2pPr marL="539737" indent="-268281"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2pPr>
            <a:lvl3pPr marL="801668" indent="-260344" algn="l" rtl="0" eaLnBrk="1" fontAlgn="base" hangingPunct="1">
              <a:lnSpc>
                <a:spcPts val="2400"/>
              </a:lnSpc>
              <a:spcBef>
                <a:spcPts val="1000"/>
              </a:spcBef>
              <a:spcAft>
                <a:spcPct val="0"/>
              </a:spcAft>
              <a:buClr>
                <a:schemeClr val="hlink"/>
              </a:buClr>
              <a:buFont typeface="Arial" charset="0"/>
              <a:buChar char="_"/>
              <a:defRPr>
                <a:solidFill>
                  <a:schemeClr val="tx1"/>
                </a:solidFill>
                <a:latin typeface="+mn-lt"/>
              </a:defRPr>
            </a:lvl3pPr>
            <a:lvl4pPr marL="1600160"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4pPr>
            <a:lvl5pPr marL="2057349"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5pPr>
            <a:lvl6pPr marL="2514537"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6pPr>
            <a:lvl7pPr marL="2971726"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7pPr>
            <a:lvl8pPr marL="3428914"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8pPr>
            <a:lvl9pPr marL="3886103" indent="-228594" algn="l" rtl="0" eaLnBrk="1" fontAlgn="base" hangingPunct="1">
              <a:spcBef>
                <a:spcPct val="20000"/>
              </a:spcBef>
              <a:spcAft>
                <a:spcPct val="0"/>
              </a:spcAft>
              <a:buClr>
                <a:schemeClr val="hlink"/>
              </a:buClr>
              <a:buFont typeface="Arial" charset="0"/>
              <a:buChar char="_"/>
              <a:defRPr sz="2000">
                <a:solidFill>
                  <a:schemeClr val="tx1"/>
                </a:solidFill>
                <a:latin typeface="+mn-lt"/>
              </a:defRPr>
            </a:lvl9pPr>
          </a:lstStyle>
          <a:p>
            <a:pPr marL="271145" lvl="1" indent="0">
              <a:buNone/>
            </a:pPr>
            <a:r>
              <a:rPr lang="de-CH" sz="2200" kern="0">
                <a:solidFill>
                  <a:srgbClr val="DA0000"/>
                </a:solidFill>
                <a:latin typeface="Futura Md BT" panose="020B0602020204020303" pitchFamily="34" charset="0"/>
              </a:rPr>
              <a:t>Erfolgsrechnung</a:t>
            </a:r>
          </a:p>
          <a:p>
            <a:pPr lvl="1">
              <a:buFont typeface="Arial" panose="020B0604020202020204" pitchFamily="34" charset="0"/>
              <a:buChar char="•"/>
            </a:pPr>
            <a:r>
              <a:rPr lang="de-CH" sz="2200" kern="0">
                <a:latin typeface="Futura Bk BT" panose="020B0502020204020303" pitchFamily="34" charset="0"/>
              </a:rPr>
              <a:t>Recht erfreuliches Ergebnis gegenüber Budget mit prognostiziertem Verlust von CHF 1.5 Mio.</a:t>
            </a:r>
          </a:p>
          <a:p>
            <a:pPr lvl="1">
              <a:buFont typeface="Arial" panose="020B0604020202020204" pitchFamily="34" charset="0"/>
              <a:buChar char="•"/>
            </a:pPr>
            <a:r>
              <a:rPr lang="de-CH" sz="2200" kern="0">
                <a:latin typeface="Futura Bk BT" panose="020B0502020204020303" pitchFamily="34" charset="0"/>
              </a:rPr>
              <a:t>Sehr hohe Steuereinnahmen bei den Grundstückgewinnsteuern und erfreuliche Entwicklung bei den Vermögenssteuern und Gewinnsteuern.</a:t>
            </a:r>
          </a:p>
          <a:p>
            <a:pPr lvl="1">
              <a:buFont typeface="Arial" panose="020B0604020202020204" pitchFamily="34" charset="0"/>
              <a:buChar char="•"/>
            </a:pPr>
            <a:r>
              <a:rPr lang="de-CH" sz="2200" kern="0">
                <a:latin typeface="Futura Bk BT" panose="020B0502020204020303" pitchFamily="34" charset="0"/>
              </a:rPr>
              <a:t>Entwicklung der Einkommenssteuern stagniert.</a:t>
            </a:r>
          </a:p>
          <a:p>
            <a:pPr lvl="1">
              <a:buFont typeface="Arial" panose="020B0604020202020204" pitchFamily="34" charset="0"/>
              <a:buChar char="•"/>
            </a:pPr>
            <a:r>
              <a:rPr lang="de-CH" sz="2200" kern="0">
                <a:latin typeface="Futura Bk BT" panose="020B0502020204020303" pitchFamily="34" charset="0"/>
              </a:rPr>
              <a:t>Erstmalige Abgrenzung der voraussichtlichen Quellensteuern über TCHF 240.</a:t>
            </a:r>
          </a:p>
          <a:p>
            <a:pPr lvl="1">
              <a:buFont typeface="Arial" panose="020B0604020202020204" pitchFamily="34" charset="0"/>
              <a:buChar char="•"/>
            </a:pPr>
            <a:r>
              <a:rPr lang="de-CH" sz="2200" kern="0">
                <a:latin typeface="Futura Bk BT" panose="020B0502020204020303" pitchFamily="34" charset="0"/>
              </a:rPr>
              <a:t>Informatikausfälle führten zu nicht budgetierten Aufwänden und Ausgaben.</a:t>
            </a:r>
          </a:p>
          <a:p>
            <a:pPr lvl="1">
              <a:buFont typeface="Arial" panose="020B0604020202020204" pitchFamily="34" charset="0"/>
              <a:buChar char="•"/>
            </a:pPr>
            <a:r>
              <a:rPr lang="de-CH" sz="2200" kern="0">
                <a:latin typeface="Futura Bk BT" panose="020B0502020204020303" pitchFamily="34" charset="0"/>
              </a:rPr>
              <a:t>Anstieg der Zinssätze und höhere Verschuldung führten zu höheren Fremdkapitalzinsen.</a:t>
            </a:r>
          </a:p>
          <a:p>
            <a:pPr lvl="1">
              <a:buFont typeface="Arial" panose="020B0604020202020204" pitchFamily="34" charset="0"/>
              <a:buChar char="•"/>
            </a:pPr>
            <a:r>
              <a:rPr lang="de-CH" sz="2200" kern="0">
                <a:latin typeface="Futura Bk BT" panose="020B0502020204020303" pitchFamily="34" charset="0"/>
              </a:rPr>
              <a:t>Grundsätzlich hat die Gemeinde eine hohe Ausgabendisziplin bei direkt beeinflussbaren Aufwänden.</a:t>
            </a:r>
          </a:p>
          <a:p>
            <a:pPr marL="271145" lvl="1" indent="0">
              <a:buNone/>
            </a:pPr>
            <a:endParaRPr lang="de-CH" sz="2200" kern="0">
              <a:latin typeface="Futura Bk BT" panose="020B0502020204020303" pitchFamily="34" charset="0"/>
            </a:endParaRPr>
          </a:p>
        </p:txBody>
      </p:sp>
    </p:spTree>
    <p:extLst>
      <p:ext uri="{BB962C8B-B14F-4D97-AF65-F5344CB8AC3E}">
        <p14:creationId xmlns:p14="http://schemas.microsoft.com/office/powerpoint/2010/main" val="1574186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0B2C8B9B-CDD3-4E04-929E-636B585FBD8C}"/>
              </a:ext>
            </a:extLst>
          </p:cNvPr>
          <p:cNvPicPr>
            <a:picLocks noChangeAspect="1"/>
          </p:cNvPicPr>
          <p:nvPr/>
        </p:nvPicPr>
        <p:blipFill rotWithShape="1">
          <a:blip r:embed="rId3"/>
          <a:srcRect l="860" t="1900" r="860" b="1257"/>
          <a:stretch/>
        </p:blipFill>
        <p:spPr>
          <a:xfrm>
            <a:off x="1170122" y="54547"/>
            <a:ext cx="10254304" cy="6531257"/>
          </a:xfrm>
          <a:prstGeom prst="rect">
            <a:avLst/>
          </a:prstGeom>
        </p:spPr>
      </p:pic>
      <p:sp>
        <p:nvSpPr>
          <p:cNvPr id="5" name="Foliennummernplatzhalter 13">
            <a:extLst>
              <a:ext uri="{FF2B5EF4-FFF2-40B4-BE49-F238E27FC236}">
                <a16:creationId xmlns:a16="http://schemas.microsoft.com/office/drawing/2014/main" id="{325CA03F-C87F-49AF-B5A8-8A1586A4BDA9}"/>
              </a:ext>
            </a:extLst>
          </p:cNvPr>
          <p:cNvSpPr txBox="1">
            <a:spLocks/>
          </p:cNvSpPr>
          <p:nvPr/>
        </p:nvSpPr>
        <p:spPr bwMode="auto">
          <a:xfrm>
            <a:off x="-8546" y="6645515"/>
            <a:ext cx="719139" cy="215900"/>
          </a:xfrm>
          <a:prstGeom prst="rect">
            <a:avLst/>
          </a:prstGeom>
          <a:solidFill>
            <a:srgbClr val="DA0000"/>
          </a:solidFill>
          <a:ln w="9525">
            <a:noFill/>
            <a:miter lim="800000"/>
            <a:headEnd/>
            <a:tailEnd/>
          </a:ln>
          <a:effectLst/>
        </p:spPr>
        <p:txBody>
          <a:bodyPr vert="horz" wrap="none" lIns="0" tIns="0" rIns="0" bIns="0" numCol="1" anchor="ctr" anchorCtr="0" compatLnSpc="1">
            <a:prstTxWarp prst="textNoShape">
              <a:avLst/>
            </a:prstTxWarp>
          </a:bodyPr>
          <a:lstStyle>
            <a:defPPr>
              <a:defRPr lang="de-CH"/>
            </a:defPPr>
            <a:lvl1pPr algn="ctr" rtl="0" fontAlgn="base">
              <a:spcBef>
                <a:spcPct val="0"/>
              </a:spcBef>
              <a:spcAft>
                <a:spcPct val="0"/>
              </a:spcAft>
              <a:defRPr sz="1000" b="0" kern="1200">
                <a:solidFill>
                  <a:schemeClr val="bg1"/>
                </a:solidFill>
                <a:latin typeface="Arial" charset="0"/>
                <a:ea typeface="+mn-ea"/>
                <a:cs typeface="+mn-cs"/>
              </a:defRPr>
            </a:lvl1pPr>
            <a:lvl2pPr marL="457200" algn="l" rtl="0" fontAlgn="base">
              <a:spcBef>
                <a:spcPct val="0"/>
              </a:spcBef>
              <a:spcAft>
                <a:spcPct val="0"/>
              </a:spcAft>
              <a:defRPr sz="1000" b="1" kern="1200">
                <a:solidFill>
                  <a:schemeClr val="tx1"/>
                </a:solidFill>
                <a:latin typeface="Arial" charset="0"/>
                <a:ea typeface="+mn-ea"/>
                <a:cs typeface="+mn-cs"/>
              </a:defRPr>
            </a:lvl2pPr>
            <a:lvl3pPr marL="914400" algn="l" rtl="0" fontAlgn="base">
              <a:spcBef>
                <a:spcPct val="0"/>
              </a:spcBef>
              <a:spcAft>
                <a:spcPct val="0"/>
              </a:spcAft>
              <a:defRPr sz="1000" b="1" kern="1200">
                <a:solidFill>
                  <a:schemeClr val="tx1"/>
                </a:solidFill>
                <a:latin typeface="Arial" charset="0"/>
                <a:ea typeface="+mn-ea"/>
                <a:cs typeface="+mn-cs"/>
              </a:defRPr>
            </a:lvl3pPr>
            <a:lvl4pPr marL="1371600" algn="l" rtl="0" fontAlgn="base">
              <a:spcBef>
                <a:spcPct val="0"/>
              </a:spcBef>
              <a:spcAft>
                <a:spcPct val="0"/>
              </a:spcAft>
              <a:defRPr sz="1000" b="1" kern="1200">
                <a:solidFill>
                  <a:schemeClr val="tx1"/>
                </a:solidFill>
                <a:latin typeface="Arial" charset="0"/>
                <a:ea typeface="+mn-ea"/>
                <a:cs typeface="+mn-cs"/>
              </a:defRPr>
            </a:lvl4pPr>
            <a:lvl5pPr marL="1828800" algn="l" rtl="0" fontAlgn="base">
              <a:spcBef>
                <a:spcPct val="0"/>
              </a:spcBef>
              <a:spcAft>
                <a:spcPct val="0"/>
              </a:spcAft>
              <a:defRPr sz="1000" b="1" kern="1200">
                <a:solidFill>
                  <a:schemeClr val="tx1"/>
                </a:solidFill>
                <a:latin typeface="Arial" charset="0"/>
                <a:ea typeface="+mn-ea"/>
                <a:cs typeface="+mn-cs"/>
              </a:defRPr>
            </a:lvl5pPr>
            <a:lvl6pPr marL="2286000" algn="l" defTabSz="914400" rtl="0" eaLnBrk="1" latinLnBrk="0" hangingPunct="1">
              <a:defRPr sz="1000" b="1" kern="1200">
                <a:solidFill>
                  <a:schemeClr val="tx1"/>
                </a:solidFill>
                <a:latin typeface="Arial" charset="0"/>
                <a:ea typeface="+mn-ea"/>
                <a:cs typeface="+mn-cs"/>
              </a:defRPr>
            </a:lvl6pPr>
            <a:lvl7pPr marL="2743200" algn="l" defTabSz="914400" rtl="0" eaLnBrk="1" latinLnBrk="0" hangingPunct="1">
              <a:defRPr sz="1000" b="1" kern="1200">
                <a:solidFill>
                  <a:schemeClr val="tx1"/>
                </a:solidFill>
                <a:latin typeface="Arial" charset="0"/>
                <a:ea typeface="+mn-ea"/>
                <a:cs typeface="+mn-cs"/>
              </a:defRPr>
            </a:lvl7pPr>
            <a:lvl8pPr marL="3200400" algn="l" defTabSz="914400" rtl="0" eaLnBrk="1" latinLnBrk="0" hangingPunct="1">
              <a:defRPr sz="1000" b="1" kern="1200">
                <a:solidFill>
                  <a:schemeClr val="tx1"/>
                </a:solidFill>
                <a:latin typeface="Arial" charset="0"/>
                <a:ea typeface="+mn-ea"/>
                <a:cs typeface="+mn-cs"/>
              </a:defRPr>
            </a:lvl8pPr>
            <a:lvl9pPr marL="3657600" algn="l" defTabSz="914400" rtl="0" eaLnBrk="1" latinLnBrk="0" hangingPunct="1">
              <a:defRPr sz="1000" b="1"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3B72A35-4C45-4FDB-93DC-13BA24F08B12}" type="slidenum">
              <a:rPr kumimoji="0" lang="de-CH" sz="1000" b="0" i="0" u="none" strike="noStrike" kern="1200" cap="none" spc="0" normalizeH="0" baseline="0" noProof="0" smtClean="0">
                <a:ln>
                  <a:noFill/>
                </a:ln>
                <a:solidFill>
                  <a:srgbClr val="FFFFFF"/>
                </a:solidFill>
                <a:effectLst/>
                <a:uLnTx/>
                <a:uFillTx/>
                <a:latin typeface="Futura Bk BT" panose="020B0502020204020303" pitchFamily="34" charset="0"/>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de-CH" sz="1000" b="0" i="0" u="none" strike="noStrike" kern="1200" cap="none" spc="0" normalizeH="0" baseline="0" noProof="0">
              <a:ln>
                <a:noFill/>
              </a:ln>
              <a:solidFill>
                <a:srgbClr val="FFFFFF"/>
              </a:solidFill>
              <a:effectLst/>
              <a:uLnTx/>
              <a:uFillTx/>
              <a:latin typeface="Futura Bk BT" panose="020B0502020204020303" pitchFamily="34" charset="0"/>
            </a:endParaRPr>
          </a:p>
        </p:txBody>
      </p:sp>
      <p:sp>
        <p:nvSpPr>
          <p:cNvPr id="7" name="Fußzeilenplatzhalter 12">
            <a:extLst>
              <a:ext uri="{FF2B5EF4-FFF2-40B4-BE49-F238E27FC236}">
                <a16:creationId xmlns:a16="http://schemas.microsoft.com/office/drawing/2014/main" id="{5C866DA6-7B47-416A-BC4D-A157C2F43FD9}"/>
              </a:ext>
            </a:extLst>
          </p:cNvPr>
          <p:cNvSpPr>
            <a:spLocks noGrp="1"/>
          </p:cNvSpPr>
          <p:nvPr>
            <p:ph type="ftr" sz="quarter" idx="11"/>
          </p:nvPr>
        </p:nvSpPr>
        <p:spPr>
          <a:xfrm>
            <a:off x="8622707" y="6587553"/>
            <a:ext cx="3569293" cy="215900"/>
          </a:xfrm>
        </p:spPr>
        <p:txBody>
          <a:bodyPr/>
          <a:lstStyle/>
          <a:p>
            <a:r>
              <a:rPr lang="de-CH">
                <a:latin typeface="Futura Md BT" panose="020B0602020204020303" pitchFamily="34" charset="0"/>
              </a:rPr>
              <a:t>Gemeindeversammlung vom 21. Mai 2024</a:t>
            </a:r>
          </a:p>
        </p:txBody>
      </p:sp>
      <p:sp>
        <p:nvSpPr>
          <p:cNvPr id="8" name="Rechteck 7">
            <a:extLst>
              <a:ext uri="{FF2B5EF4-FFF2-40B4-BE49-F238E27FC236}">
                <a16:creationId xmlns:a16="http://schemas.microsoft.com/office/drawing/2014/main" id="{0FD2CAD0-E92B-4102-8754-C3DE4E6D7513}"/>
              </a:ext>
            </a:extLst>
          </p:cNvPr>
          <p:cNvSpPr/>
          <p:nvPr/>
        </p:nvSpPr>
        <p:spPr>
          <a:xfrm>
            <a:off x="5759049" y="3167390"/>
            <a:ext cx="673902" cy="523220"/>
          </a:xfrm>
          <a:prstGeom prst="rect">
            <a:avLst/>
          </a:prstGeom>
        </p:spPr>
        <p:txBody>
          <a:bodyPr wrap="none">
            <a:spAutoFit/>
          </a:bodyPr>
          <a:lstStyle/>
          <a:p>
            <a:pPr marR="373380">
              <a:spcAft>
                <a:spcPts val="0"/>
              </a:spcAft>
            </a:pPr>
            <a:r>
              <a:rPr lang="de-CH" sz="2800" b="1">
                <a:solidFill>
                  <a:srgbClr val="FFFFFF"/>
                </a:solidFill>
                <a:latin typeface="Futura Md BT" panose="020B0602020204020303" pitchFamily="34" charset="0"/>
                <a:ea typeface="Calibri" panose="020F0502020204030204" pitchFamily="34" charset="0"/>
                <a:cs typeface="Times New Roman" panose="02020603050405020304" pitchFamily="18" charset="0"/>
              </a:rPr>
              <a:t> </a:t>
            </a:r>
            <a:endParaRPr lang="de-CH" sz="1200">
              <a:latin typeface="Calibri" panose="020F0502020204030204" pitchFamily="34" charset="0"/>
              <a:ea typeface="Calibri" panose="020F0502020204030204" pitchFamily="34" charset="0"/>
              <a:cs typeface="Times New Roman" panose="02020603050405020304" pitchFamily="18" charset="0"/>
            </a:endParaRPr>
          </a:p>
        </p:txBody>
      </p:sp>
      <p:sp>
        <p:nvSpPr>
          <p:cNvPr id="6" name="Sprechblase: rechteckig 5">
            <a:extLst>
              <a:ext uri="{FF2B5EF4-FFF2-40B4-BE49-F238E27FC236}">
                <a16:creationId xmlns:a16="http://schemas.microsoft.com/office/drawing/2014/main" id="{6D51FD31-BA99-54B7-E618-A90CC664C84A}"/>
              </a:ext>
            </a:extLst>
          </p:cNvPr>
          <p:cNvSpPr/>
          <p:nvPr/>
        </p:nvSpPr>
        <p:spPr>
          <a:xfrm>
            <a:off x="9747054" y="3038675"/>
            <a:ext cx="1239864" cy="780650"/>
          </a:xfrm>
          <a:prstGeom prst="wedgeRectCallout">
            <a:avLst>
              <a:gd name="adj1" fmla="val 44224"/>
              <a:gd name="adj2" fmla="val -11621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a:t>FW-Steuer</a:t>
            </a:r>
          </a:p>
          <a:p>
            <a:pPr algn="ctr"/>
            <a:r>
              <a:rPr lang="de-CH"/>
              <a:t>fällt weg</a:t>
            </a:r>
          </a:p>
        </p:txBody>
      </p:sp>
      <p:sp>
        <p:nvSpPr>
          <p:cNvPr id="9" name="Sprechblase: rechteckig 8">
            <a:extLst>
              <a:ext uri="{FF2B5EF4-FFF2-40B4-BE49-F238E27FC236}">
                <a16:creationId xmlns:a16="http://schemas.microsoft.com/office/drawing/2014/main" id="{6EE4099D-B55E-1E0E-7CCA-55E2E04A0485}"/>
              </a:ext>
            </a:extLst>
          </p:cNvPr>
          <p:cNvSpPr/>
          <p:nvPr/>
        </p:nvSpPr>
        <p:spPr>
          <a:xfrm>
            <a:off x="8261800" y="2435180"/>
            <a:ext cx="1485254" cy="470888"/>
          </a:xfrm>
          <a:prstGeom prst="wedgeRectCallout">
            <a:avLst>
              <a:gd name="adj1" fmla="val 85478"/>
              <a:gd name="adj2" fmla="val -110896"/>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a:solidFill>
                  <a:schemeClr val="tx1"/>
                </a:solidFill>
              </a:rPr>
              <a:t>Fusion (75%)</a:t>
            </a:r>
          </a:p>
        </p:txBody>
      </p:sp>
      <p:sp>
        <p:nvSpPr>
          <p:cNvPr id="10" name="Sprechblase: rechteckig 9">
            <a:extLst>
              <a:ext uri="{FF2B5EF4-FFF2-40B4-BE49-F238E27FC236}">
                <a16:creationId xmlns:a16="http://schemas.microsoft.com/office/drawing/2014/main" id="{CE589EB0-848C-FB36-F55F-2E533FCA3C85}"/>
              </a:ext>
            </a:extLst>
          </p:cNvPr>
          <p:cNvSpPr/>
          <p:nvPr/>
        </p:nvSpPr>
        <p:spPr>
          <a:xfrm>
            <a:off x="7676828" y="1711370"/>
            <a:ext cx="1485254" cy="678165"/>
          </a:xfrm>
          <a:prstGeom prst="wedgeRectCallout">
            <a:avLst>
              <a:gd name="adj1" fmla="val 104601"/>
              <a:gd name="adj2" fmla="val -3275"/>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a:solidFill>
                  <a:schemeClr val="tx1"/>
                </a:solidFill>
              </a:rPr>
              <a:t>Steuerreform</a:t>
            </a:r>
          </a:p>
          <a:p>
            <a:pPr algn="ctr"/>
            <a:r>
              <a:rPr lang="de-CH">
                <a:solidFill>
                  <a:schemeClr val="tx1"/>
                </a:solidFill>
              </a:rPr>
              <a:t>Jur. Personen</a:t>
            </a:r>
          </a:p>
        </p:txBody>
      </p:sp>
    </p:spTree>
    <p:extLst>
      <p:ext uri="{BB962C8B-B14F-4D97-AF65-F5344CB8AC3E}">
        <p14:creationId xmlns:p14="http://schemas.microsoft.com/office/powerpoint/2010/main" val="215557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C7C5F858F41E469433EB562D152FEA" ma:contentTypeVersion="17" ma:contentTypeDescription="Ein neues Dokument erstellen." ma:contentTypeScope="" ma:versionID="31bb70bf1a53c5992926cf0302d3d6bf">
  <xsd:schema xmlns:xsd="http://www.w3.org/2001/XMLSchema" xmlns:xs="http://www.w3.org/2001/XMLSchema" xmlns:p="http://schemas.microsoft.com/office/2006/metadata/properties" xmlns:ns2="d6f6d79b-95cf-45ec-adee-b4018e6dab06" xmlns:ns3="cb01fa24-ab4f-4d9f-a212-aa42df071202" targetNamespace="http://schemas.microsoft.com/office/2006/metadata/properties" ma:root="true" ma:fieldsID="e05874a74ed834c65668be484b4f8893" ns2:_="" ns3:_="">
    <xsd:import namespace="d6f6d79b-95cf-45ec-adee-b4018e6dab06"/>
    <xsd:import namespace="cb01fa24-ab4f-4d9f-a212-aa42df0712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Location" minOccurs="0"/>
                <xsd:element ref="ns2:MediaServiceOCR" minOccurs="0"/>
                <xsd:element ref="ns3:SharedWithUsers" minOccurs="0"/>
                <xsd:element ref="ns3:SharedWithDetails" minOccurs="0"/>
                <xsd:element ref="ns2:lcf76f155ced4ddcb4097134ff3c332f" minOccurs="0"/>
                <xsd:element ref="ns3:TaxCatchAll" minOccurs="0"/>
                <xsd:element ref="ns2:Bemerkung"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f6d79b-95cf-45ec-adee-b4018e6dab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Location" ma:index="15" nillable="true" ma:displayName="Location"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d4fc75ad-8c28-447f-a86c-88cb0f64d5e6" ma:termSetId="09814cd3-568e-fe90-9814-8d621ff8fb84" ma:anchorId="fba54fb3-c3e1-fe81-a776-ca4b69148c4d" ma:open="true" ma:isKeyword="false">
      <xsd:complexType>
        <xsd:sequence>
          <xsd:element ref="pc:Terms" minOccurs="0" maxOccurs="1"/>
        </xsd:sequence>
      </xsd:complexType>
    </xsd:element>
    <xsd:element name="Bemerkung" ma:index="22" nillable="true" ma:displayName="Bemerkung" ma:format="Dropdown" ma:internalName="Bemerkung">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01fa24-ab4f-4d9f-a212-aa42df071202"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1" nillable="true" ma:displayName="Taxonomy Catch All Column" ma:hidden="true" ma:list="{830f4d25-1fff-48e9-8654-349bb5ffd882}" ma:internalName="TaxCatchAll" ma:showField="CatchAllData" ma:web="cb01fa24-ab4f-4d9f-a212-aa42df0712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emerkung xmlns="d6f6d79b-95cf-45ec-adee-b4018e6dab06" xsi:nil="true"/>
    <TaxCatchAll xmlns="cb01fa24-ab4f-4d9f-a212-aa42df071202" xsi:nil="true"/>
    <lcf76f155ced4ddcb4097134ff3c332f xmlns="d6f6d79b-95cf-45ec-adee-b4018e6dab06">
      <Terms xmlns="http://schemas.microsoft.com/office/infopath/2007/PartnerControls"/>
    </lcf76f155ced4ddcb4097134ff3c332f>
    <SharedWithUsers xmlns="cb01fa24-ab4f-4d9f-a212-aa42df071202">
      <UserInfo>
        <DisplayName>Christa Daehler</DisplayName>
        <AccountId>153</AccountId>
        <AccountType/>
      </UserInfo>
    </SharedWithUsers>
  </documentManagement>
</p:properties>
</file>

<file path=customXml/itemProps1.xml><?xml version="1.0" encoding="utf-8"?>
<ds:datastoreItem xmlns:ds="http://schemas.openxmlformats.org/officeDocument/2006/customXml" ds:itemID="{D2D1935F-1A96-440B-B0FE-B4147409A8D8}">
  <ds:schemaRefs>
    <ds:schemaRef ds:uri="cb01fa24-ab4f-4d9f-a212-aa42df071202"/>
    <ds:schemaRef ds:uri="d6f6d79b-95cf-45ec-adee-b4018e6dab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E2BC2E-AEB2-49CE-B836-654DA41E1716}">
  <ds:schemaRefs>
    <ds:schemaRef ds:uri="http://schemas.microsoft.com/sharepoint/v3/contenttype/forms"/>
  </ds:schemaRefs>
</ds:datastoreItem>
</file>

<file path=customXml/itemProps3.xml><?xml version="1.0" encoding="utf-8"?>
<ds:datastoreItem xmlns:ds="http://schemas.openxmlformats.org/officeDocument/2006/customXml" ds:itemID="{921076FB-8DBF-468A-802C-D5BE83F3C2D7}">
  <ds:schemaRefs>
    <ds:schemaRef ds:uri="cb01fa24-ab4f-4d9f-a212-aa42df071202"/>
    <ds:schemaRef ds:uri="d6f6d79b-95cf-45ec-adee-b4018e6dab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5321</Words>
  <Application>Microsoft Office PowerPoint</Application>
  <PresentationFormat>Breitbild</PresentationFormat>
  <Paragraphs>1240</Paragraphs>
  <Slides>64</Slides>
  <Notes>21</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64</vt:i4>
      </vt:variant>
    </vt:vector>
  </HeadingPairs>
  <TitlesOfParts>
    <vt:vector size="73" baseType="lpstr">
      <vt:lpstr>Aptos</vt:lpstr>
      <vt:lpstr>Arial</vt:lpstr>
      <vt:lpstr>Calibri</vt:lpstr>
      <vt:lpstr>Calibri Light</vt:lpstr>
      <vt:lpstr>Futura Bk BT</vt:lpstr>
      <vt:lpstr>Futura Md BT</vt:lpstr>
      <vt:lpstr>Symbol</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Helmut Corpataux</dc:creator>
  <cp:lastModifiedBy>Christa Daehler</cp:lastModifiedBy>
  <cp:revision>2</cp:revision>
  <cp:lastPrinted>2023-05-16T12:45:34Z</cp:lastPrinted>
  <dcterms:created xsi:type="dcterms:W3CDTF">2021-02-16T10:44:41Z</dcterms:created>
  <dcterms:modified xsi:type="dcterms:W3CDTF">2024-05-21T12:49:15Z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0x01010055C7C5F858F41E469433EB562D152FEA</vt:lpwstr>
  </property>
  <property fmtid="{D5CDD505-2E9C-101B-9397-08002B2CF9AE}" pid="3" name="MediaServiceImageTags">
    <vt:lpwstr/>
  </property>
</Properties>
</file>